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6"/>
  </p:notesMasterIdLst>
  <p:handoutMasterIdLst>
    <p:handoutMasterId r:id="rId57"/>
  </p:handoutMasterIdLst>
  <p:sldIdLst>
    <p:sldId id="16604460" r:id="rId2"/>
    <p:sldId id="16604438" r:id="rId3"/>
    <p:sldId id="16604433" r:id="rId4"/>
    <p:sldId id="16604440" r:id="rId5"/>
    <p:sldId id="1080" r:id="rId6"/>
    <p:sldId id="720" r:id="rId7"/>
    <p:sldId id="16604582" r:id="rId8"/>
    <p:sldId id="563" r:id="rId9"/>
    <p:sldId id="565" r:id="rId10"/>
    <p:sldId id="16604583" r:id="rId11"/>
    <p:sldId id="16604456" r:id="rId12"/>
    <p:sldId id="16604546" r:id="rId13"/>
    <p:sldId id="16604445" r:id="rId14"/>
    <p:sldId id="832" r:id="rId15"/>
    <p:sldId id="16604584" r:id="rId16"/>
    <p:sldId id="16604585" r:id="rId17"/>
    <p:sldId id="16604586" r:id="rId18"/>
    <p:sldId id="16604457" r:id="rId19"/>
    <p:sldId id="836" r:id="rId20"/>
    <p:sldId id="16604587" r:id="rId21"/>
    <p:sldId id="16604462" r:id="rId22"/>
    <p:sldId id="841" r:id="rId23"/>
    <p:sldId id="16604556" r:id="rId24"/>
    <p:sldId id="16604589" r:id="rId25"/>
    <p:sldId id="16604454" r:id="rId26"/>
    <p:sldId id="16604542" r:id="rId27"/>
    <p:sldId id="16604453" r:id="rId28"/>
    <p:sldId id="866" r:id="rId29"/>
    <p:sldId id="16604594" r:id="rId30"/>
    <p:sldId id="867" r:id="rId31"/>
    <p:sldId id="870" r:id="rId32"/>
    <p:sldId id="319" r:id="rId33"/>
    <p:sldId id="320" r:id="rId34"/>
    <p:sldId id="321" r:id="rId35"/>
    <p:sldId id="322" r:id="rId36"/>
    <p:sldId id="16604590" r:id="rId37"/>
    <p:sldId id="323" r:id="rId38"/>
    <p:sldId id="16604591" r:id="rId39"/>
    <p:sldId id="324" r:id="rId40"/>
    <p:sldId id="325" r:id="rId41"/>
    <p:sldId id="326" r:id="rId42"/>
    <p:sldId id="327" r:id="rId43"/>
    <p:sldId id="328" r:id="rId44"/>
    <p:sldId id="16604592" r:id="rId45"/>
    <p:sldId id="16604593" r:id="rId46"/>
    <p:sldId id="329" r:id="rId47"/>
    <p:sldId id="330" r:id="rId48"/>
    <p:sldId id="16604470" r:id="rId49"/>
    <p:sldId id="16604577" r:id="rId50"/>
    <p:sldId id="16604473" r:id="rId51"/>
    <p:sldId id="16604475" r:id="rId52"/>
    <p:sldId id="16604569" r:id="rId53"/>
    <p:sldId id="16604581" r:id="rId54"/>
    <p:sldId id="16604464" r:id="rId55"/>
  </p:sldIdLst>
  <p:sldSz cx="12192000" cy="6858000"/>
  <p:notesSz cx="6858000" cy="9144000"/>
  <p:custDataLst>
    <p:tags r:id="rId5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5" userDrawn="1">
          <p15:clr>
            <a:srgbClr val="A4A3A4"/>
          </p15:clr>
        </p15:guide>
        <p15:guide id="2" pos="386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E39"/>
    <a:srgbClr val="0A5C5E"/>
    <a:srgbClr val="109397"/>
    <a:srgbClr val="076463"/>
    <a:srgbClr val="086C6D"/>
    <a:srgbClr val="11A1A3"/>
    <a:srgbClr val="096F72"/>
    <a:srgbClr val="0B7E83"/>
    <a:srgbClr val="0C858A"/>
    <a:srgbClr val="1192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79" autoAdjust="0"/>
    <p:restoredTop sz="96318" autoAdjust="0"/>
  </p:normalViewPr>
  <p:slideViewPr>
    <p:cSldViewPr showGuides="1">
      <p:cViewPr varScale="1">
        <p:scale>
          <a:sx n="109" d="100"/>
          <a:sy n="109" d="100"/>
        </p:scale>
        <p:origin x="510" y="84"/>
      </p:cViewPr>
      <p:guideLst>
        <p:guide orient="horz" pos="2155"/>
        <p:guide pos="3866"/>
      </p:guideLst>
    </p:cSldViewPr>
  </p:slideViewPr>
  <p:notesTextViewPr>
    <p:cViewPr>
      <p:scale>
        <a:sx n="75" d="100"/>
        <a:sy n="75" d="100"/>
      </p:scale>
      <p:origin x="0" y="0"/>
    </p:cViewPr>
  </p:notesTextViewPr>
  <p:notesViewPr>
    <p:cSldViewPr>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21BDE6-D7CD-48AD-91D0-877B0016848D}" type="datetimeFigureOut">
              <a:rPr lang="zh-CN" altLang="en-US" smtClean="0"/>
              <a:t>2026/6/10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EB9211A-EC15-48AF-9C00-CA884EFBB4DA}"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1F05D6-131D-4D04-9AD1-97898E0FD846}" type="datetimeFigureOut">
              <a:rPr lang="zh-CN" altLang="en-US" smtClean="0"/>
              <a:t>2026/6/10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68344D-7117-4F88-AAA4-2EDA16E40D47}" type="slidenum">
              <a:rPr lang="zh-CN" altLang="en-US" smtClean="0"/>
              <a:t>‹#›</a:t>
            </a:fld>
            <a:endParaRPr lang="zh-CN" altLang="en-US"/>
          </a:p>
        </p:txBody>
      </p:sp>
    </p:spTree>
    <p:extLst>
      <p:ext uri="{BB962C8B-B14F-4D97-AF65-F5344CB8AC3E}">
        <p14:creationId xmlns:p14="http://schemas.microsoft.com/office/powerpoint/2010/main" val="290899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36C209-9CEA-4499-97B2-E895F5526C14}" type="slidenum">
              <a:rPr lang="zh-CN" altLang="en-US" smtClean="0"/>
              <a:t>3</a:t>
            </a:fld>
            <a:endParaRPr lang="zh-CN" altLang="en-US"/>
          </a:p>
        </p:txBody>
      </p:sp>
      <p:pic>
        <p:nvPicPr>
          <p:cNvPr id="5" name="图片 4"/>
          <p:cNvPicPr>
            <a:picLocks noChangeAspect="1"/>
          </p:cNvPicPr>
          <p:nvPr/>
        </p:nvPicPr>
        <p:blipFill>
          <a:blip r:embed="rId3"/>
          <a:stretch>
            <a:fillRect/>
          </a:stretch>
        </p:blipFill>
        <p:spPr>
          <a:xfrm>
            <a:off x="419100" y="7372350"/>
            <a:ext cx="6019800" cy="1600200"/>
          </a:xfrm>
          <a:prstGeom prst="rect">
            <a:avLst/>
          </a:prstGeom>
        </p:spPr>
      </p:pic>
    </p:spTree>
    <p:extLst>
      <p:ext uri="{BB962C8B-B14F-4D97-AF65-F5344CB8AC3E}">
        <p14:creationId xmlns:p14="http://schemas.microsoft.com/office/powerpoint/2010/main" val="3320770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8</a:t>
            </a:fld>
            <a:endParaRPr lang="zh-CN" altLang="en-US"/>
          </a:p>
        </p:txBody>
      </p:sp>
    </p:spTree>
    <p:extLst>
      <p:ext uri="{BB962C8B-B14F-4D97-AF65-F5344CB8AC3E}">
        <p14:creationId xmlns:p14="http://schemas.microsoft.com/office/powerpoint/2010/main" val="2452810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9</a:t>
            </a:fld>
            <a:endParaRPr lang="zh-CN" altLang="en-US"/>
          </a:p>
        </p:txBody>
      </p:sp>
    </p:spTree>
    <p:extLst>
      <p:ext uri="{BB962C8B-B14F-4D97-AF65-F5344CB8AC3E}">
        <p14:creationId xmlns:p14="http://schemas.microsoft.com/office/powerpoint/2010/main" val="64741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10</a:t>
            </a:fld>
            <a:endParaRPr lang="zh-CN" altLang="en-US"/>
          </a:p>
        </p:txBody>
      </p:sp>
    </p:spTree>
    <p:extLst>
      <p:ext uri="{BB962C8B-B14F-4D97-AF65-F5344CB8AC3E}">
        <p14:creationId xmlns:p14="http://schemas.microsoft.com/office/powerpoint/2010/main" val="3061155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997CF1-82F9-4FE5-99E9-B7E9B74F25E7}" type="slidenum">
              <a:rPr lang="zh-CN" altLang="en-US" smtClean="0"/>
              <a:t>11</a:t>
            </a:fld>
            <a:endParaRPr lang="zh-CN" altLang="en-US"/>
          </a:p>
        </p:txBody>
      </p:sp>
    </p:spTree>
    <p:extLst>
      <p:ext uri="{BB962C8B-B14F-4D97-AF65-F5344CB8AC3E}">
        <p14:creationId xmlns:p14="http://schemas.microsoft.com/office/powerpoint/2010/main" val="1562948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12</a:t>
            </a:fld>
            <a:endParaRPr lang="zh-CN" altLang="en-US"/>
          </a:p>
        </p:txBody>
      </p:sp>
    </p:spTree>
    <p:extLst>
      <p:ext uri="{BB962C8B-B14F-4D97-AF65-F5344CB8AC3E}">
        <p14:creationId xmlns:p14="http://schemas.microsoft.com/office/powerpoint/2010/main" val="705380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14</a:t>
            </a:fld>
            <a:endParaRPr lang="zh-CN" altLang="en-US"/>
          </a:p>
        </p:txBody>
      </p:sp>
    </p:spTree>
    <p:extLst>
      <p:ext uri="{BB962C8B-B14F-4D97-AF65-F5344CB8AC3E}">
        <p14:creationId xmlns:p14="http://schemas.microsoft.com/office/powerpoint/2010/main" val="3461742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15</a:t>
            </a:fld>
            <a:endParaRPr lang="zh-CN" altLang="en-US"/>
          </a:p>
        </p:txBody>
      </p:sp>
    </p:spTree>
    <p:extLst>
      <p:ext uri="{BB962C8B-B14F-4D97-AF65-F5344CB8AC3E}">
        <p14:creationId xmlns:p14="http://schemas.microsoft.com/office/powerpoint/2010/main" val="854771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16</a:t>
            </a:fld>
            <a:endParaRPr lang="zh-CN" altLang="en-US"/>
          </a:p>
        </p:txBody>
      </p:sp>
    </p:spTree>
    <p:extLst>
      <p:ext uri="{BB962C8B-B14F-4D97-AF65-F5344CB8AC3E}">
        <p14:creationId xmlns:p14="http://schemas.microsoft.com/office/powerpoint/2010/main" val="1357148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17</a:t>
            </a:fld>
            <a:endParaRPr lang="zh-CN" altLang="en-US"/>
          </a:p>
        </p:txBody>
      </p:sp>
    </p:spTree>
    <p:extLst>
      <p:ext uri="{BB962C8B-B14F-4D97-AF65-F5344CB8AC3E}">
        <p14:creationId xmlns:p14="http://schemas.microsoft.com/office/powerpoint/2010/main" val="415205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997CF1-82F9-4FE5-99E9-B7E9B74F25E7}" type="slidenum">
              <a:rPr lang="zh-CN" altLang="en-US" smtClean="0"/>
              <a:t>18</a:t>
            </a:fld>
            <a:endParaRPr lang="zh-CN" altLang="en-US"/>
          </a:p>
        </p:txBody>
      </p:sp>
    </p:spTree>
    <p:extLst>
      <p:ext uri="{BB962C8B-B14F-4D97-AF65-F5344CB8AC3E}">
        <p14:creationId xmlns:p14="http://schemas.microsoft.com/office/powerpoint/2010/main" val="1063456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19</a:t>
            </a:fld>
            <a:endParaRPr lang="zh-CN" altLang="en-US"/>
          </a:p>
        </p:txBody>
      </p:sp>
    </p:spTree>
    <p:extLst>
      <p:ext uri="{BB962C8B-B14F-4D97-AF65-F5344CB8AC3E}">
        <p14:creationId xmlns:p14="http://schemas.microsoft.com/office/powerpoint/2010/main" val="20245118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20</a:t>
            </a:fld>
            <a:endParaRPr lang="zh-CN" altLang="en-US"/>
          </a:p>
        </p:txBody>
      </p:sp>
    </p:spTree>
    <p:extLst>
      <p:ext uri="{BB962C8B-B14F-4D97-AF65-F5344CB8AC3E}">
        <p14:creationId xmlns:p14="http://schemas.microsoft.com/office/powerpoint/2010/main" val="367900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22</a:t>
            </a:fld>
            <a:endParaRPr lang="zh-CN" altLang="en-US"/>
          </a:p>
        </p:txBody>
      </p:sp>
    </p:spTree>
    <p:extLst>
      <p:ext uri="{BB962C8B-B14F-4D97-AF65-F5344CB8AC3E}">
        <p14:creationId xmlns:p14="http://schemas.microsoft.com/office/powerpoint/2010/main" val="19045736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23</a:t>
            </a:fld>
            <a:endParaRPr lang="zh-CN" altLang="en-US"/>
          </a:p>
        </p:txBody>
      </p:sp>
    </p:spTree>
    <p:extLst>
      <p:ext uri="{BB962C8B-B14F-4D97-AF65-F5344CB8AC3E}">
        <p14:creationId xmlns:p14="http://schemas.microsoft.com/office/powerpoint/2010/main" val="3625820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24</a:t>
            </a:fld>
            <a:endParaRPr lang="zh-CN" altLang="en-US"/>
          </a:p>
        </p:txBody>
      </p:sp>
    </p:spTree>
    <p:extLst>
      <p:ext uri="{BB962C8B-B14F-4D97-AF65-F5344CB8AC3E}">
        <p14:creationId xmlns:p14="http://schemas.microsoft.com/office/powerpoint/2010/main" val="16779725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997CF1-82F9-4FE5-99E9-B7E9B74F25E7}" type="slidenum">
              <a:rPr lang="zh-CN" altLang="en-US" smtClean="0"/>
              <a:t>25</a:t>
            </a:fld>
            <a:endParaRPr lang="zh-CN" altLang="en-US"/>
          </a:p>
        </p:txBody>
      </p:sp>
    </p:spTree>
    <p:extLst>
      <p:ext uri="{BB962C8B-B14F-4D97-AF65-F5344CB8AC3E}">
        <p14:creationId xmlns:p14="http://schemas.microsoft.com/office/powerpoint/2010/main" val="1162098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36C209-9CEA-4499-97B2-E895F5526C14}" type="slidenum">
              <a:rPr lang="zh-CN" altLang="en-US" smtClean="0"/>
              <a:t>26</a:t>
            </a:fld>
            <a:endParaRPr lang="zh-CN" altLang="en-US"/>
          </a:p>
        </p:txBody>
      </p:sp>
      <p:pic>
        <p:nvPicPr>
          <p:cNvPr id="5" name="图片 4"/>
          <p:cNvPicPr>
            <a:picLocks noChangeAspect="1"/>
          </p:cNvPicPr>
          <p:nvPr/>
        </p:nvPicPr>
        <p:blipFill>
          <a:blip r:embed="rId3"/>
          <a:stretch>
            <a:fillRect/>
          </a:stretch>
        </p:blipFill>
        <p:spPr>
          <a:xfrm>
            <a:off x="419100" y="7372350"/>
            <a:ext cx="6019800" cy="1600200"/>
          </a:xfrm>
          <a:prstGeom prst="rect">
            <a:avLst/>
          </a:prstGeom>
        </p:spPr>
      </p:pic>
    </p:spTree>
    <p:extLst>
      <p:ext uri="{BB962C8B-B14F-4D97-AF65-F5344CB8AC3E}">
        <p14:creationId xmlns:p14="http://schemas.microsoft.com/office/powerpoint/2010/main" val="1683067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pattFill prst="ltDn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内容页 www.51pptmoban.com">
    <p:spTree>
      <p:nvGrpSpPr>
        <p:cNvPr id="1" name=""/>
        <p:cNvGrpSpPr/>
        <p:nvPr/>
      </p:nvGrpSpPr>
      <p:grpSpPr>
        <a:xfrm>
          <a:off x="0" y="0"/>
          <a:ext cx="0" cy="0"/>
          <a:chOff x="0" y="0"/>
          <a:chExt cx="0" cy="0"/>
        </a:xfrm>
      </p:grpSpPr>
      <p:sp>
        <p:nvSpPr>
          <p:cNvPr id="37" name="矩形: 圆角 36" descr="D:\51PPT模板网\51pptmoban.com\图片.jpg"/>
          <p:cNvSpPr/>
          <p:nvPr userDrawn="1"/>
        </p:nvSpPr>
        <p:spPr>
          <a:xfrm>
            <a:off x="0" y="0"/>
            <a:ext cx="12189600" cy="6858000"/>
          </a:xfrm>
          <a:prstGeom prst="roundRect">
            <a:avLst>
              <a:gd name="adj" fmla="val 0"/>
            </a:avLst>
          </a:prstGeom>
          <a:gradFill>
            <a:gsLst>
              <a:gs pos="100000">
                <a:srgbClr val="109397"/>
              </a:gs>
              <a:gs pos="29000">
                <a:schemeClr val="bg1"/>
              </a:gs>
            </a:gsLst>
            <a:lin ang="1080000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 name="矩形: 圆角 6"/>
          <p:cNvSpPr/>
          <p:nvPr userDrawn="1"/>
        </p:nvSpPr>
        <p:spPr>
          <a:xfrm>
            <a:off x="0" y="1405255"/>
            <a:ext cx="12189600" cy="5452745"/>
          </a:xfrm>
          <a:prstGeom prst="roundRect">
            <a:avLst>
              <a:gd name="adj" fmla="val 0"/>
            </a:avLst>
          </a:prstGeom>
          <a:solidFill>
            <a:schemeClr val="bg1"/>
          </a:solidFill>
          <a:ln>
            <a:noFill/>
          </a:ln>
          <a:effectLst>
            <a:outerShdw blurRad="88900" dist="38100" dir="16200000" rotWithShape="0">
              <a:srgbClr val="00206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1" r:id="rId2"/>
    <p:sldLayoutId id="2147483657" r:id="rId3"/>
  </p:sldLayoutIdLst>
  <mc:AlternateContent xmlns:mc="http://schemas.openxmlformats.org/markup-compatibility/2006" xmlns:p14="http://schemas.microsoft.com/office/powerpoint/2010/main">
    <mc:Choice Requires="p14">
      <p:transition spd="slow" p14:dur="3250"/>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slide" Target="slide27.xml"/><Relationship Id="rId5" Type="http://schemas.openxmlformats.org/officeDocument/2006/relationships/slide" Target="slide21.xml"/><Relationship Id="rId4" Type="http://schemas.openxmlformats.org/officeDocument/2006/relationships/slide" Target="slide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image" Target="../media/image6.png"/><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19" Type="http://schemas.openxmlformats.org/officeDocument/2006/relationships/slide" Target="slide52.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29.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image" Target="../media/image7.png"/><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19" Type="http://schemas.openxmlformats.org/officeDocument/2006/relationships/slide" Target="slide52.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30.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slide" Target="slide51.xml"/><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0.xml"/><Relationship Id="rId2" Type="http://schemas.openxmlformats.org/officeDocument/2006/relationships/slide" Target="slide28.xml"/><Relationship Id="rId16" Type="http://schemas.openxmlformats.org/officeDocument/2006/relationships/slide" Target="slide48.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image" Target="../media/image8.png"/><Relationship Id="rId10" Type="http://schemas.openxmlformats.org/officeDocument/2006/relationships/slide" Target="slide41.xml"/><Relationship Id="rId19" Type="http://schemas.openxmlformats.org/officeDocument/2006/relationships/slide" Target="slide52.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31.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slide" Target="slide52.xml"/><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32.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slide" Target="slide52.xml"/><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33.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slide" Target="slide52.xml"/><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34.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slide" Target="slide52.xml"/><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35.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slide" Target="slide52.xml"/><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36.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slide" Target="slide52.xml"/><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37.xml.rels><?xml version="1.0" encoding="UTF-8" standalone="yes"?>
<Relationships xmlns="http://schemas.openxmlformats.org/package/2006/relationships"><Relationship Id="rId8" Type="http://schemas.openxmlformats.org/officeDocument/2006/relationships/slide" Target="slide37.xml"/><Relationship Id="rId13" Type="http://schemas.openxmlformats.org/officeDocument/2006/relationships/slide" Target="slide43.xml"/><Relationship Id="rId18" Type="http://schemas.openxmlformats.org/officeDocument/2006/relationships/slide" Target="slide51.xml"/><Relationship Id="rId3" Type="http://schemas.openxmlformats.org/officeDocument/2006/relationships/slide" Target="slide28.xml"/><Relationship Id="rId7" Type="http://schemas.openxmlformats.org/officeDocument/2006/relationships/slide" Target="slide35.xml"/><Relationship Id="rId12" Type="http://schemas.openxmlformats.org/officeDocument/2006/relationships/slide" Target="slide42.xml"/><Relationship Id="rId17" Type="http://schemas.openxmlformats.org/officeDocument/2006/relationships/slide" Target="slide50.xml"/><Relationship Id="rId2" Type="http://schemas.openxmlformats.org/officeDocument/2006/relationships/image" Target="../media/image60.png"/><Relationship Id="rId16" Type="http://schemas.openxmlformats.org/officeDocument/2006/relationships/slide" Target="slide48.xml"/><Relationship Id="rId1" Type="http://schemas.openxmlformats.org/officeDocument/2006/relationships/slideLayout" Target="../slideLayouts/slideLayout2.xml"/><Relationship Id="rId6" Type="http://schemas.openxmlformats.org/officeDocument/2006/relationships/slide" Target="slide34.xml"/><Relationship Id="rId11" Type="http://schemas.openxmlformats.org/officeDocument/2006/relationships/slide" Target="slide41.xml"/><Relationship Id="rId5" Type="http://schemas.openxmlformats.org/officeDocument/2006/relationships/slide" Target="slide33.xml"/><Relationship Id="rId15" Type="http://schemas.openxmlformats.org/officeDocument/2006/relationships/slide" Target="slide47.xml"/><Relationship Id="rId10" Type="http://schemas.openxmlformats.org/officeDocument/2006/relationships/slide" Target="slide40.xml"/><Relationship Id="rId19" Type="http://schemas.openxmlformats.org/officeDocument/2006/relationships/slide" Target="slide52.xml"/><Relationship Id="rId4" Type="http://schemas.openxmlformats.org/officeDocument/2006/relationships/slide" Target="slide32.xml"/><Relationship Id="rId9" Type="http://schemas.openxmlformats.org/officeDocument/2006/relationships/slide" Target="slide39.xml"/><Relationship Id="rId14" Type="http://schemas.openxmlformats.org/officeDocument/2006/relationships/slide" Target="slide46.xml"/></Relationships>
</file>

<file path=ppt/slides/_rels/slide38.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image" Target="../media/image70.png"/><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19" Type="http://schemas.openxmlformats.org/officeDocument/2006/relationships/slide" Target="slide52.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39.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image" Target="../media/image80.png"/><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19" Type="http://schemas.openxmlformats.org/officeDocument/2006/relationships/slide" Target="slide52.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40.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slide" Target="slide52.xml"/><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41.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slide" Target="slide52.xml"/><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42.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image" Target="../media/image9.png"/><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20" Type="http://schemas.openxmlformats.org/officeDocument/2006/relationships/slide" Target="slide52.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19" Type="http://schemas.openxmlformats.org/officeDocument/2006/relationships/image" Target="../media/image10.png"/><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43.xml.rels><?xml version="1.0" encoding="UTF-8" standalone="yes"?>
<Relationships xmlns="http://schemas.openxmlformats.org/package/2006/relationships"><Relationship Id="rId8" Type="http://schemas.openxmlformats.org/officeDocument/2006/relationships/slide" Target="slide37.xml"/><Relationship Id="rId13" Type="http://schemas.openxmlformats.org/officeDocument/2006/relationships/slide" Target="slide43.xml"/><Relationship Id="rId18" Type="http://schemas.openxmlformats.org/officeDocument/2006/relationships/slide" Target="slide50.xml"/><Relationship Id="rId3" Type="http://schemas.openxmlformats.org/officeDocument/2006/relationships/slide" Target="slide28.xml"/><Relationship Id="rId7" Type="http://schemas.openxmlformats.org/officeDocument/2006/relationships/slide" Target="slide35.xml"/><Relationship Id="rId12" Type="http://schemas.openxmlformats.org/officeDocument/2006/relationships/slide" Target="slide42.xml"/><Relationship Id="rId17" Type="http://schemas.openxmlformats.org/officeDocument/2006/relationships/slide" Target="slide48.xml"/><Relationship Id="rId2" Type="http://schemas.openxmlformats.org/officeDocument/2006/relationships/image" Target="../media/image11.png"/><Relationship Id="rId16" Type="http://schemas.openxmlformats.org/officeDocument/2006/relationships/image" Target="../media/image12.png"/><Relationship Id="rId20" Type="http://schemas.openxmlformats.org/officeDocument/2006/relationships/slide" Target="slide52.xml"/><Relationship Id="rId1" Type="http://schemas.openxmlformats.org/officeDocument/2006/relationships/slideLayout" Target="../slideLayouts/slideLayout2.xml"/><Relationship Id="rId6" Type="http://schemas.openxmlformats.org/officeDocument/2006/relationships/slide" Target="slide34.xml"/><Relationship Id="rId11" Type="http://schemas.openxmlformats.org/officeDocument/2006/relationships/slide" Target="slide41.xml"/><Relationship Id="rId5" Type="http://schemas.openxmlformats.org/officeDocument/2006/relationships/slide" Target="slide33.xml"/><Relationship Id="rId15" Type="http://schemas.openxmlformats.org/officeDocument/2006/relationships/slide" Target="slide47.xml"/><Relationship Id="rId10" Type="http://schemas.openxmlformats.org/officeDocument/2006/relationships/slide" Target="slide40.xml"/><Relationship Id="rId19" Type="http://schemas.openxmlformats.org/officeDocument/2006/relationships/slide" Target="slide51.xml"/><Relationship Id="rId4" Type="http://schemas.openxmlformats.org/officeDocument/2006/relationships/slide" Target="slide32.xml"/><Relationship Id="rId9" Type="http://schemas.openxmlformats.org/officeDocument/2006/relationships/slide" Target="slide39.xml"/><Relationship Id="rId14" Type="http://schemas.openxmlformats.org/officeDocument/2006/relationships/slide" Target="slide46.xml"/></Relationships>
</file>

<file path=ppt/slides/_rels/slide44.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slide" Target="slide52.xml"/><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45.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slide" Target="slide52.xml"/><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46.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slide" Target="slide52.xml"/><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19" Type="http://schemas.openxmlformats.org/officeDocument/2006/relationships/image" Target="../media/image8.jpeg"/><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47.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slide" Target="slide52.xml"/><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48.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image" Target="../media/image14.png"/><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19" Type="http://schemas.openxmlformats.org/officeDocument/2006/relationships/slide" Target="slide52.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49.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image" Target="../media/image15.png"/><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19" Type="http://schemas.openxmlformats.org/officeDocument/2006/relationships/slide" Target="slide52.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50.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slide" Target="slide52.xml"/><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51.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slide" Target="slide52.xml"/><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20"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19" Type="http://schemas.openxmlformats.org/officeDocument/2006/relationships/image" Target="../media/image16.png"/><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52.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slide" Target="slide52.xml"/><Relationship Id="rId3" Type="http://schemas.openxmlformats.org/officeDocument/2006/relationships/slide" Target="slide3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53.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6.xml"/><Relationship Id="rId18" Type="http://schemas.openxmlformats.org/officeDocument/2006/relationships/slide" Target="slide4.xml"/><Relationship Id="rId3" Type="http://schemas.openxmlformats.org/officeDocument/2006/relationships/slide" Target="slide32.xml"/><Relationship Id="rId21" Type="http://schemas.openxmlformats.org/officeDocument/2006/relationships/slide" Target="slide52.xml"/><Relationship Id="rId7" Type="http://schemas.openxmlformats.org/officeDocument/2006/relationships/slide" Target="slide37.xml"/><Relationship Id="rId12" Type="http://schemas.openxmlformats.org/officeDocument/2006/relationships/slide" Target="slide43.xml"/><Relationship Id="rId17" Type="http://schemas.openxmlformats.org/officeDocument/2006/relationships/slide" Target="slide51.xml"/><Relationship Id="rId2" Type="http://schemas.openxmlformats.org/officeDocument/2006/relationships/slide" Target="slide28.xml"/><Relationship Id="rId16" Type="http://schemas.openxmlformats.org/officeDocument/2006/relationships/slide" Target="slide50.xml"/><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42.xml"/><Relationship Id="rId5" Type="http://schemas.openxmlformats.org/officeDocument/2006/relationships/slide" Target="slide34.xml"/><Relationship Id="rId15" Type="http://schemas.openxmlformats.org/officeDocument/2006/relationships/slide" Target="slide48.xml"/><Relationship Id="rId10" Type="http://schemas.openxmlformats.org/officeDocument/2006/relationships/slide" Target="slide41.xml"/><Relationship Id="rId19" Type="http://schemas.openxmlformats.org/officeDocument/2006/relationships/image" Target="../media/image1.png"/><Relationship Id="rId4" Type="http://schemas.openxmlformats.org/officeDocument/2006/relationships/slide" Target="slide33.xml"/><Relationship Id="rId9" Type="http://schemas.openxmlformats.org/officeDocument/2006/relationships/slide" Target="slide40.xml"/><Relationship Id="rId14" Type="http://schemas.openxmlformats.org/officeDocument/2006/relationships/slide" Target="slide4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0" y="-7620"/>
            <a:ext cx="12192000" cy="6127750"/>
            <a:chOff x="0" y="-7620"/>
            <a:chExt cx="12192000" cy="6127750"/>
          </a:xfrm>
        </p:grpSpPr>
        <p:sp>
          <p:nvSpPr>
            <p:cNvPr id="26" name="任意多边形 25"/>
            <p:cNvSpPr/>
            <p:nvPr/>
          </p:nvSpPr>
          <p:spPr>
            <a:xfrm>
              <a:off x="0" y="1"/>
              <a:ext cx="5325555" cy="2428270"/>
            </a:xfrm>
            <a:custGeom>
              <a:avLst/>
              <a:gdLst>
                <a:gd name="connsiteX0" fmla="*/ 0 w 5325555"/>
                <a:gd name="connsiteY0" fmla="*/ 0 h 2428270"/>
                <a:gd name="connsiteX1" fmla="*/ 1370305 w 5325555"/>
                <a:gd name="connsiteY1" fmla="*/ 0 h 2428270"/>
                <a:gd name="connsiteX2" fmla="*/ 4201641 w 5325555"/>
                <a:gd name="connsiteY2" fmla="*/ 2177264 h 2428270"/>
                <a:gd name="connsiteX3" fmla="*/ 5325555 w 5325555"/>
                <a:gd name="connsiteY3" fmla="*/ 2177264 h 2428270"/>
                <a:gd name="connsiteX4" fmla="*/ 5325555 w 5325555"/>
                <a:gd name="connsiteY4" fmla="*/ 2428270 h 2428270"/>
                <a:gd name="connsiteX5" fmla="*/ 0 w 5325555"/>
                <a:gd name="connsiteY5" fmla="*/ 2428270 h 242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25555" h="2428270">
                  <a:moveTo>
                    <a:pt x="0" y="0"/>
                  </a:moveTo>
                  <a:lnTo>
                    <a:pt x="1370305" y="0"/>
                  </a:lnTo>
                  <a:lnTo>
                    <a:pt x="4201641" y="2177264"/>
                  </a:lnTo>
                  <a:lnTo>
                    <a:pt x="5325555" y="2177264"/>
                  </a:lnTo>
                  <a:lnTo>
                    <a:pt x="5325555" y="2428270"/>
                  </a:lnTo>
                  <a:lnTo>
                    <a:pt x="0" y="2428270"/>
                  </a:lnTo>
                  <a:close/>
                </a:path>
              </a:pathLst>
            </a:custGeom>
            <a:solidFill>
              <a:srgbClr val="1093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3" name="任意多边形 22"/>
            <p:cNvSpPr/>
            <p:nvPr/>
          </p:nvSpPr>
          <p:spPr>
            <a:xfrm>
              <a:off x="8056500" y="2051050"/>
              <a:ext cx="4135500" cy="3396195"/>
            </a:xfrm>
            <a:custGeom>
              <a:avLst/>
              <a:gdLst>
                <a:gd name="connsiteX0" fmla="*/ 4135500 w 4135500"/>
                <a:gd name="connsiteY0" fmla="*/ 0 h 3396195"/>
                <a:gd name="connsiteX1" fmla="*/ 4135500 w 4135500"/>
                <a:gd name="connsiteY1" fmla="*/ 3396195 h 3396195"/>
                <a:gd name="connsiteX2" fmla="*/ 0 w 4135500"/>
                <a:gd name="connsiteY2" fmla="*/ 3396195 h 3396195"/>
              </a:gdLst>
              <a:ahLst/>
              <a:cxnLst>
                <a:cxn ang="0">
                  <a:pos x="connsiteX0" y="connsiteY0"/>
                </a:cxn>
                <a:cxn ang="0">
                  <a:pos x="connsiteX1" y="connsiteY1"/>
                </a:cxn>
                <a:cxn ang="0">
                  <a:pos x="connsiteX2" y="connsiteY2"/>
                </a:cxn>
              </a:cxnLst>
              <a:rect l="l" t="t" r="r" b="b"/>
              <a:pathLst>
                <a:path w="4135500" h="3396195">
                  <a:moveTo>
                    <a:pt x="4135500" y="0"/>
                  </a:moveTo>
                  <a:lnTo>
                    <a:pt x="4135500" y="3396195"/>
                  </a:lnTo>
                  <a:lnTo>
                    <a:pt x="0" y="3396195"/>
                  </a:lnTo>
                  <a:close/>
                </a:path>
              </a:pathLst>
            </a:custGeom>
            <a:solidFill>
              <a:srgbClr val="109397"/>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36" name="任意多边形 35"/>
            <p:cNvSpPr/>
            <p:nvPr/>
          </p:nvSpPr>
          <p:spPr>
            <a:xfrm>
              <a:off x="4798695" y="5380355"/>
              <a:ext cx="2216785" cy="739775"/>
            </a:xfrm>
            <a:custGeom>
              <a:avLst/>
              <a:gdLst>
                <a:gd name="connsiteX0" fmla="*/ 0 w 3491"/>
                <a:gd name="connsiteY0" fmla="*/ 0 h 1165"/>
                <a:gd name="connsiteX1" fmla="*/ 2154 w 3491"/>
                <a:gd name="connsiteY1" fmla="*/ 0 h 1165"/>
                <a:gd name="connsiteX2" fmla="*/ 3491 w 3491"/>
                <a:gd name="connsiteY2" fmla="*/ 1165 h 1165"/>
                <a:gd name="connsiteX3" fmla="*/ 1271 w 3491"/>
                <a:gd name="connsiteY3" fmla="*/ 1150 h 1165"/>
                <a:gd name="connsiteX4" fmla="*/ 0 w 3491"/>
                <a:gd name="connsiteY4" fmla="*/ 0 h 1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1" h="1165">
                  <a:moveTo>
                    <a:pt x="0" y="0"/>
                  </a:moveTo>
                  <a:lnTo>
                    <a:pt x="2154" y="0"/>
                  </a:lnTo>
                  <a:lnTo>
                    <a:pt x="3491" y="1165"/>
                  </a:lnTo>
                  <a:lnTo>
                    <a:pt x="1271" y="1150"/>
                  </a:lnTo>
                  <a:lnTo>
                    <a:pt x="0" y="0"/>
                  </a:lnTo>
                  <a:close/>
                </a:path>
              </a:pathLst>
            </a:custGeom>
            <a:solidFill>
              <a:srgbClr val="07646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4" name="任意多边形 33"/>
            <p:cNvSpPr/>
            <p:nvPr/>
          </p:nvSpPr>
          <p:spPr>
            <a:xfrm>
              <a:off x="0" y="2051050"/>
              <a:ext cx="11557000" cy="3385185"/>
            </a:xfrm>
            <a:custGeom>
              <a:avLst/>
              <a:gdLst>
                <a:gd name="connsiteX0" fmla="*/ 0 w 18200"/>
                <a:gd name="connsiteY0" fmla="*/ 0 h 5331"/>
                <a:gd name="connsiteX1" fmla="*/ 18200 w 18200"/>
                <a:gd name="connsiteY1" fmla="*/ 6 h 5331"/>
                <a:gd name="connsiteX2" fmla="*/ 11720 w 18200"/>
                <a:gd name="connsiteY2" fmla="*/ 5331 h 5331"/>
                <a:gd name="connsiteX3" fmla="*/ 0 w 18200"/>
                <a:gd name="connsiteY3" fmla="*/ 5330 h 5331"/>
                <a:gd name="connsiteX4" fmla="*/ 0 w 18200"/>
                <a:gd name="connsiteY4" fmla="*/ 0 h 5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0" h="5331">
                  <a:moveTo>
                    <a:pt x="0" y="0"/>
                  </a:moveTo>
                  <a:lnTo>
                    <a:pt x="18200" y="6"/>
                  </a:lnTo>
                  <a:lnTo>
                    <a:pt x="11720" y="5331"/>
                  </a:lnTo>
                  <a:lnTo>
                    <a:pt x="0" y="5330"/>
                  </a:lnTo>
                  <a:lnTo>
                    <a:pt x="0" y="0"/>
                  </a:lnTo>
                  <a:close/>
                </a:path>
              </a:pathLst>
            </a:custGeom>
            <a:solidFill>
              <a:srgbClr val="05828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tLang="zh-CN"/>
            </a:p>
          </p:txBody>
        </p:sp>
        <p:grpSp>
          <p:nvGrpSpPr>
            <p:cNvPr id="28" name="组合 27"/>
            <p:cNvGrpSpPr/>
            <p:nvPr/>
          </p:nvGrpSpPr>
          <p:grpSpPr>
            <a:xfrm>
              <a:off x="10625455" y="548640"/>
              <a:ext cx="1321435" cy="762000"/>
              <a:chOff x="15828" y="1658"/>
              <a:chExt cx="2081" cy="1200"/>
            </a:xfrm>
          </p:grpSpPr>
          <p:sp>
            <p:nvSpPr>
              <p:cNvPr id="2" name="矩形 1"/>
              <p:cNvSpPr/>
              <p:nvPr/>
            </p:nvSpPr>
            <p:spPr>
              <a:xfrm>
                <a:off x="15828" y="1658"/>
                <a:ext cx="2081" cy="1200"/>
              </a:xfrm>
              <a:prstGeom prst="rect">
                <a:avLst/>
              </a:prstGeom>
              <a:noFill/>
              <a:ln w="3175">
                <a:solidFill>
                  <a:schemeClr val="bg1">
                    <a:lumMod val="6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任意多边形 3"/>
              <p:cNvSpPr/>
              <p:nvPr/>
            </p:nvSpPr>
            <p:spPr>
              <a:xfrm>
                <a:off x="16504" y="1867"/>
                <a:ext cx="728" cy="80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chemeClr val="bg1">
                  <a:lumMod val="65000"/>
                </a:schemeClr>
              </a:solidFill>
              <a:ln w="12700" cap="flat" cmpd="sng" algn="ctr">
                <a:noFill/>
                <a:prstDash val="solid"/>
                <a:miter lim="800000"/>
              </a:ln>
              <a:effectLst/>
            </p:spPr>
            <p:txBody>
              <a:bodyPr rtlCol="0" anchor="ctr"/>
              <a:lstStyle/>
              <a:p>
                <a:pPr algn="ctr" defTabSz="914400">
                  <a:defRPr/>
                </a:pPr>
                <a:endParaRPr lang="zh-CN" altLang="en-US" kern="0" dirty="0">
                  <a:solidFill>
                    <a:schemeClr val="bg1">
                      <a:lumMod val="50000"/>
                    </a:schemeClr>
                  </a:solidFill>
                  <a:latin typeface="微软雅黑" panose="020B0503020204020204" charset="-122"/>
                  <a:ea typeface="微软雅黑" panose="020B0503020204020204" charset="-122"/>
                </a:endParaRPr>
              </a:p>
            </p:txBody>
          </p:sp>
        </p:grpSp>
        <p:sp>
          <p:nvSpPr>
            <p:cNvPr id="35" name="任意多边形 34"/>
            <p:cNvSpPr/>
            <p:nvPr/>
          </p:nvSpPr>
          <p:spPr>
            <a:xfrm>
              <a:off x="5612130" y="2051050"/>
              <a:ext cx="6303645" cy="4069080"/>
            </a:xfrm>
            <a:custGeom>
              <a:avLst/>
              <a:gdLst>
                <a:gd name="connsiteX0" fmla="*/ 7768 w 9927"/>
                <a:gd name="connsiteY0" fmla="*/ 0 h 6408"/>
                <a:gd name="connsiteX1" fmla="*/ 9927 w 9927"/>
                <a:gd name="connsiteY1" fmla="*/ 0 h 6408"/>
                <a:gd name="connsiteX2" fmla="*/ 2215 w 9927"/>
                <a:gd name="connsiteY2" fmla="*/ 6405 h 6408"/>
                <a:gd name="connsiteX3" fmla="*/ 0 w 9927"/>
                <a:gd name="connsiteY3" fmla="*/ 6408 h 6408"/>
                <a:gd name="connsiteX4" fmla="*/ 7768 w 9927"/>
                <a:gd name="connsiteY4" fmla="*/ 0 h 6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27" h="6408">
                  <a:moveTo>
                    <a:pt x="7768" y="0"/>
                  </a:moveTo>
                  <a:lnTo>
                    <a:pt x="9927" y="0"/>
                  </a:lnTo>
                  <a:lnTo>
                    <a:pt x="2215" y="6405"/>
                  </a:lnTo>
                  <a:lnTo>
                    <a:pt x="0" y="6408"/>
                  </a:lnTo>
                  <a:lnTo>
                    <a:pt x="7768" y="0"/>
                  </a:lnTo>
                  <a:close/>
                </a:path>
              </a:pathLst>
            </a:custGeom>
            <a:solidFill>
              <a:srgbClr val="11A1A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48" name="组合 47"/>
            <p:cNvGrpSpPr/>
            <p:nvPr/>
          </p:nvGrpSpPr>
          <p:grpSpPr>
            <a:xfrm>
              <a:off x="335280" y="-7620"/>
              <a:ext cx="3187700" cy="1948180"/>
              <a:chOff x="528" y="-12"/>
              <a:chExt cx="5020" cy="3068"/>
            </a:xfrm>
          </p:grpSpPr>
          <p:cxnSp>
            <p:nvCxnSpPr>
              <p:cNvPr id="38" name="直接连接符 37"/>
              <p:cNvCxnSpPr/>
              <p:nvPr/>
            </p:nvCxnSpPr>
            <p:spPr>
              <a:xfrm>
                <a:off x="1548" y="-1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39" name="直接连接符 38"/>
              <p:cNvCxnSpPr/>
              <p:nvPr/>
            </p:nvCxnSpPr>
            <p:spPr>
              <a:xfrm>
                <a:off x="1095" y="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1" name="直接连接符 40"/>
              <p:cNvCxnSpPr/>
              <p:nvPr/>
            </p:nvCxnSpPr>
            <p:spPr>
              <a:xfrm>
                <a:off x="528" y="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grpSp>
        <p:grpSp>
          <p:nvGrpSpPr>
            <p:cNvPr id="47" name="组合 46"/>
            <p:cNvGrpSpPr/>
            <p:nvPr/>
          </p:nvGrpSpPr>
          <p:grpSpPr>
            <a:xfrm>
              <a:off x="8470900" y="2982595"/>
              <a:ext cx="3542030" cy="2462530"/>
              <a:chOff x="12775" y="3925"/>
              <a:chExt cx="6688" cy="4650"/>
            </a:xfrm>
          </p:grpSpPr>
          <p:cxnSp>
            <p:nvCxnSpPr>
              <p:cNvPr id="43" name="直接连接符 42"/>
              <p:cNvCxnSpPr/>
              <p:nvPr/>
            </p:nvCxnSpPr>
            <p:spPr>
              <a:xfrm flipV="1">
                <a:off x="12775"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4" name="直接连接符 43"/>
              <p:cNvCxnSpPr/>
              <p:nvPr/>
            </p:nvCxnSpPr>
            <p:spPr>
              <a:xfrm flipV="1">
                <a:off x="13342"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6" name="直接连接符 45"/>
              <p:cNvCxnSpPr/>
              <p:nvPr/>
            </p:nvCxnSpPr>
            <p:spPr>
              <a:xfrm flipV="1">
                <a:off x="13795"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grpSp>
      </p:grpSp>
      <p:sp>
        <p:nvSpPr>
          <p:cNvPr id="21" name="矩形 20"/>
          <p:cNvSpPr/>
          <p:nvPr/>
        </p:nvSpPr>
        <p:spPr>
          <a:xfrm>
            <a:off x="623393" y="3201367"/>
            <a:ext cx="5256583" cy="1754326"/>
          </a:xfrm>
          <a:prstGeom prst="rect">
            <a:avLst/>
          </a:prstGeom>
        </p:spPr>
        <p:txBody>
          <a:bodyPr wrap="square">
            <a:spAutoFit/>
          </a:bodyPr>
          <a:lstStyle/>
          <a:p>
            <a:r>
              <a:rPr lang="zh-CN" altLang="zh-CN" sz="5400" b="1" spc="100" dirty="0">
                <a:solidFill>
                  <a:prstClr val="white"/>
                </a:solidFill>
              </a:rPr>
              <a:t>全称量词命题与存在量词命题</a:t>
            </a:r>
            <a:endParaRPr lang="zh-CN" altLang="en-US" sz="5400" b="1" spc="100" dirty="0">
              <a:solidFill>
                <a:prstClr val="white"/>
              </a:solidFill>
            </a:endParaRPr>
          </a:p>
        </p:txBody>
      </p:sp>
      <p:sp>
        <p:nvSpPr>
          <p:cNvPr id="22" name="矩形 21"/>
          <p:cNvSpPr/>
          <p:nvPr/>
        </p:nvSpPr>
        <p:spPr>
          <a:xfrm>
            <a:off x="645788" y="2649754"/>
            <a:ext cx="1962397" cy="461665"/>
          </a:xfrm>
          <a:prstGeom prst="rect">
            <a:avLst/>
          </a:prstGeom>
        </p:spPr>
        <p:txBody>
          <a:bodyPr wrap="none">
            <a:spAutoFit/>
          </a:bodyPr>
          <a:lstStyle/>
          <a:p>
            <a:r>
              <a:rPr lang="zh-CN" altLang="en-US" sz="2400" dirty="0" smtClean="0">
                <a:solidFill>
                  <a:prstClr val="white"/>
                </a:solidFill>
                <a:latin typeface="华文细黑" panose="02010600040101010101" pitchFamily="2" charset="-122"/>
                <a:ea typeface="华文细黑" panose="02010600040101010101" pitchFamily="2" charset="-122"/>
                <a:sym typeface="+mn-ea"/>
              </a:rPr>
              <a:t>第</a:t>
            </a:r>
            <a:r>
              <a:rPr lang="en-US" altLang="zh-CN" sz="2400" dirty="0" smtClean="0">
                <a:solidFill>
                  <a:prstClr val="white"/>
                </a:solidFill>
                <a:latin typeface="华文细黑" panose="02010600040101010101" pitchFamily="2" charset="-122"/>
                <a:ea typeface="华文细黑" panose="02010600040101010101" pitchFamily="2" charset="-122"/>
                <a:sym typeface="+mn-ea"/>
              </a:rPr>
              <a:t>2</a:t>
            </a:r>
            <a:r>
              <a:rPr lang="zh-CN" altLang="en-US" sz="2400" dirty="0" smtClean="0">
                <a:solidFill>
                  <a:prstClr val="white"/>
                </a:solidFill>
                <a:latin typeface="华文细黑" panose="02010600040101010101" pitchFamily="2" charset="-122"/>
                <a:ea typeface="华文细黑" panose="02010600040101010101" pitchFamily="2" charset="-122"/>
                <a:sym typeface="+mn-ea"/>
              </a:rPr>
              <a:t>章</a:t>
            </a:r>
            <a:r>
              <a:rPr lang="zh-CN" altLang="en-US" sz="2400" dirty="0">
                <a:solidFill>
                  <a:prstClr val="white"/>
                </a:solidFill>
                <a:latin typeface="华文细黑" panose="02010600040101010101" pitchFamily="2" charset="-122"/>
                <a:ea typeface="华文细黑" panose="02010600040101010101" pitchFamily="2" charset="-122"/>
                <a:sym typeface="+mn-ea"/>
              </a:rPr>
              <a:t>　</a:t>
            </a:r>
            <a:r>
              <a:rPr lang="en-US" altLang="zh-CN" sz="2400" dirty="0">
                <a:solidFill>
                  <a:prstClr val="white"/>
                </a:solidFill>
                <a:latin typeface="华文细黑" panose="02010600040101010101" pitchFamily="2" charset="-122"/>
                <a:ea typeface="华文细黑" panose="02010600040101010101" pitchFamily="2" charset="-122"/>
              </a:rPr>
              <a:t>2.3.1</a:t>
            </a:r>
            <a:endParaRPr lang="zh-CN" altLang="en-US" sz="2400" dirty="0">
              <a:solidFill>
                <a:prstClr val="white"/>
              </a:solidFill>
              <a:latin typeface="华文细黑" panose="02010600040101010101" pitchFamily="2" charset="-122"/>
              <a:ea typeface="华文细黑"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79376" y="692696"/>
            <a:ext cx="1439827" cy="461665"/>
          </a:xfrm>
          <a:prstGeom prst="rect">
            <a:avLst/>
          </a:prstGeom>
        </p:spPr>
        <p:txBody>
          <a:bodyPr wrap="square">
            <a:spAutoFit/>
          </a:bodyPr>
          <a:lstStyle/>
          <a:p>
            <a:pPr algn="ctr"/>
            <a:r>
              <a:rPr lang="zh-CN" altLang="en-US" sz="2400" b="1" dirty="0">
                <a:latin typeface="黑体" panose="02010609060101010101" pitchFamily="49" charset="-122"/>
                <a:ea typeface="黑体" panose="02010609060101010101" pitchFamily="49" charset="-122"/>
              </a:rPr>
              <a:t>学习目标</a:t>
            </a:r>
          </a:p>
        </p:txBody>
      </p:sp>
      <p:cxnSp>
        <p:nvCxnSpPr>
          <p:cNvPr id="3" name="直接连接符 2"/>
          <p:cNvCxnSpPr/>
          <p:nvPr/>
        </p:nvCxnSpPr>
        <p:spPr>
          <a:xfrm>
            <a:off x="-8255" y="1183809"/>
            <a:ext cx="1830705" cy="0"/>
          </a:xfrm>
          <a:prstGeom prst="line">
            <a:avLst/>
          </a:prstGeom>
          <a:ln>
            <a:solidFill>
              <a:srgbClr val="0A5C5E"/>
            </a:solidFill>
          </a:ln>
        </p:spPr>
        <p:style>
          <a:lnRef idx="2">
            <a:schemeClr val="accent1"/>
          </a:lnRef>
          <a:fillRef idx="0">
            <a:srgbClr val="FFFFFF"/>
          </a:fillRef>
          <a:effectRef idx="0">
            <a:srgbClr val="FFFFFF"/>
          </a:effectRef>
          <a:fontRef idx="minor">
            <a:schemeClr val="tx1"/>
          </a:fontRef>
        </p:style>
      </p:cxnSp>
      <p:sp>
        <p:nvSpPr>
          <p:cNvPr id="5" name="矩形 4"/>
          <p:cNvSpPr/>
          <p:nvPr/>
        </p:nvSpPr>
        <p:spPr>
          <a:xfrm>
            <a:off x="1199456" y="1628800"/>
            <a:ext cx="10153128" cy="3167277"/>
          </a:xfrm>
          <a:prstGeom prst="rect">
            <a:avLst/>
          </a:prstGeom>
          <a:noFill/>
          <a:ln>
            <a:noFill/>
          </a:ln>
        </p:spPr>
        <p:txBody>
          <a:bodyPr wrap="square">
            <a:spAutoFit/>
          </a:bodyPr>
          <a:lstStyle/>
          <a:p>
            <a:pPr>
              <a:lnSpc>
                <a:spcPct val="200000"/>
              </a:lnSpc>
              <a:spcAft>
                <a:spcPts val="0"/>
              </a:spcAft>
              <a:tabLst>
                <a:tab pos="2250440" algn="l"/>
              </a:tabLst>
            </a:pPr>
            <a:r>
              <a:rPr lang="en-US" altLang="zh-CN" sz="2600" kern="100" dirty="0">
                <a:latin typeface="Times New Roman" panose="02020603050405020304" pitchFamily="18" charset="0"/>
                <a:ea typeface="楷体" panose="02010609060101010101" pitchFamily="49" charset="-122"/>
                <a:cs typeface="Times New Roman" panose="02020603050405020304" pitchFamily="18" charset="0"/>
              </a:rPr>
              <a:t>1.</a:t>
            </a:r>
            <a:r>
              <a:rPr lang="zh-CN" altLang="zh-CN" sz="2600" kern="100" dirty="0">
                <a:latin typeface="Times New Roman" panose="02020603050405020304" pitchFamily="18" charset="0"/>
                <a:ea typeface="楷体" panose="02010609060101010101" pitchFamily="49" charset="-122"/>
                <a:cs typeface="Times New Roman" panose="02020603050405020304" pitchFamily="18" charset="0"/>
              </a:rPr>
              <a:t>理解全称量词、全称量词命题的定义</a:t>
            </a:r>
            <a:r>
              <a:rPr lang="en-US" altLang="zh-CN" sz="2600" kern="100" dirty="0" smtClean="0">
                <a:latin typeface="Times New Roman" panose="02020603050405020304" pitchFamily="18" charset="0"/>
                <a:ea typeface="楷体" panose="02010609060101010101" pitchFamily="49" charset="-122"/>
                <a:cs typeface="Times New Roman" panose="02020603050405020304" pitchFamily="18" charset="0"/>
              </a:rPr>
              <a:t>.</a:t>
            </a:r>
          </a:p>
          <a:p>
            <a:pPr>
              <a:lnSpc>
                <a:spcPct val="200000"/>
              </a:lnSpc>
              <a:spcAft>
                <a:spcPts val="0"/>
              </a:spcAft>
              <a:tabLst>
                <a:tab pos="2250440" algn="l"/>
              </a:tabLst>
            </a:pPr>
            <a:r>
              <a:rPr lang="en-US" altLang="zh-CN" sz="2600" kern="100" dirty="0" smtClean="0">
                <a:latin typeface="Times New Roman" panose="02020603050405020304" pitchFamily="18" charset="0"/>
                <a:ea typeface="楷体" panose="02010609060101010101" pitchFamily="49" charset="-122"/>
                <a:cs typeface="Times New Roman" panose="02020603050405020304" pitchFamily="18" charset="0"/>
              </a:rPr>
              <a:t>2</a:t>
            </a:r>
            <a:r>
              <a:rPr lang="en-US" altLang="zh-CN" sz="2600" kern="1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600" kern="100" dirty="0">
                <a:latin typeface="Times New Roman" panose="02020603050405020304" pitchFamily="18" charset="0"/>
                <a:ea typeface="楷体" panose="02010609060101010101" pitchFamily="49" charset="-122"/>
                <a:cs typeface="Times New Roman" panose="02020603050405020304" pitchFamily="18" charset="0"/>
              </a:rPr>
              <a:t>理解存在量词、存在量词命题的定义</a:t>
            </a:r>
            <a:r>
              <a:rPr lang="en-US" altLang="zh-CN" sz="2600" kern="100" dirty="0" smtClean="0">
                <a:latin typeface="Times New Roman" panose="02020603050405020304" pitchFamily="18" charset="0"/>
                <a:ea typeface="楷体" panose="02010609060101010101" pitchFamily="49" charset="-122"/>
                <a:cs typeface="Times New Roman" panose="02020603050405020304" pitchFamily="18" charset="0"/>
              </a:rPr>
              <a:t>.</a:t>
            </a:r>
          </a:p>
          <a:p>
            <a:pPr>
              <a:lnSpc>
                <a:spcPct val="200000"/>
              </a:lnSpc>
              <a:spcAft>
                <a:spcPts val="0"/>
              </a:spcAft>
              <a:tabLst>
                <a:tab pos="2250440" algn="l"/>
              </a:tabLst>
            </a:pPr>
            <a:r>
              <a:rPr lang="en-US" altLang="zh-CN" sz="2600" kern="100" dirty="0" smtClean="0">
                <a:latin typeface="Times New Roman" panose="02020603050405020304" pitchFamily="18" charset="0"/>
                <a:ea typeface="楷体" panose="02010609060101010101" pitchFamily="49" charset="-122"/>
                <a:cs typeface="Times New Roman" panose="02020603050405020304" pitchFamily="18" charset="0"/>
              </a:rPr>
              <a:t>3</a:t>
            </a:r>
            <a:r>
              <a:rPr lang="en-US" altLang="zh-CN" sz="2600" kern="1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600" kern="100" dirty="0">
                <a:latin typeface="Times New Roman" panose="02020603050405020304" pitchFamily="18" charset="0"/>
                <a:ea typeface="楷体" panose="02010609060101010101" pitchFamily="49" charset="-122"/>
                <a:cs typeface="Times New Roman" panose="02020603050405020304" pitchFamily="18" charset="0"/>
              </a:rPr>
              <a:t>会判断一个命题是全称量词命题还是存在量词命题，并会判断它们的真假</a:t>
            </a:r>
            <a:r>
              <a:rPr lang="en-US" altLang="zh-CN" sz="2600" kern="100" dirty="0">
                <a:latin typeface="Times New Roman" panose="02020603050405020304" pitchFamily="18" charset="0"/>
                <a:ea typeface="楷体" panose="02010609060101010101" pitchFamily="49" charset="-122"/>
                <a:cs typeface="Times New Roman" panose="02020603050405020304" pitchFamily="18" charset="0"/>
              </a:rPr>
              <a:t>.</a:t>
            </a:r>
            <a:endParaRPr lang="zh-CN" altLang="zh-CN" sz="2600" dirty="0">
              <a:effectLst/>
              <a:latin typeface="NEU-BZ"/>
              <a:ea typeface="宋体" panose="02010600030101010101" pitchFamily="2" charset="-122"/>
              <a:cs typeface="Times New Roman" panose="020206030504050203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767741" y="675127"/>
            <a:ext cx="1439827" cy="523220"/>
          </a:xfrm>
          <a:prstGeom prst="rect">
            <a:avLst/>
          </a:prstGeom>
        </p:spPr>
        <p:txBody>
          <a:bodyPr wrap="square">
            <a:spAutoFit/>
          </a:bodyPr>
          <a:lstStyle/>
          <a:p>
            <a:pPr algn="ctr"/>
            <a:r>
              <a:rPr lang="zh-CN" altLang="en-US" sz="2800" dirty="0">
                <a:solidFill>
                  <a:schemeClr val="bg1"/>
                </a:solidFill>
                <a:latin typeface="黑体" panose="02010609060101010101" pitchFamily="49" charset="-122"/>
                <a:ea typeface="黑体" panose="02010609060101010101" pitchFamily="49" charset="-122"/>
              </a:rPr>
              <a:t>导语</a:t>
            </a:r>
          </a:p>
        </p:txBody>
      </p:sp>
      <p:cxnSp>
        <p:nvCxnSpPr>
          <p:cNvPr id="14" name="直接连接符 13"/>
          <p:cNvCxnSpPr/>
          <p:nvPr/>
        </p:nvCxnSpPr>
        <p:spPr>
          <a:xfrm>
            <a:off x="-8255" y="1183809"/>
            <a:ext cx="1830705" cy="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cxnSp>
        <p:nvCxnSpPr>
          <p:cNvPr id="3" name="直接连接符 2"/>
          <p:cNvCxnSpPr>
            <a:stCxn id="17" idx="1"/>
          </p:cNvCxnSpPr>
          <p:nvPr/>
        </p:nvCxnSpPr>
        <p:spPr>
          <a:xfrm>
            <a:off x="-13676" y="943512"/>
            <a:ext cx="10691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821782" y="1700808"/>
            <a:ext cx="10548436" cy="388850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Aft>
                <a:spcPts val="0"/>
              </a:spcAft>
              <a:tabLst>
                <a:tab pos="2250440" algn="l"/>
              </a:tabLst>
            </a:pP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同学们，生活中，我们经常听到</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全体起立，所有人到操场集合</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，也有</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南使孤帆远，东风任意吹</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这种体现出任意的句子的诗情画意；我们还经常听到</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有的同学考上了清华大学，有的同学没有交作业</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，还有</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我该如何存在</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这种拷问心灵的歌词</a:t>
            </a:r>
            <a:r>
              <a:rPr lang="en-US"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而这里出现了一些在我们数学中非常重要的量词，</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全体、所有的、任意的、有的、存在</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等，今天我们就对含有这些量词的命题展开讨论</a:t>
            </a:r>
            <a:r>
              <a:rPr lang="en-US"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501410" y="703713"/>
            <a:ext cx="1439827" cy="461665"/>
          </a:xfrm>
          <a:prstGeom prst="rect">
            <a:avLst/>
          </a:prstGeom>
        </p:spPr>
        <p:txBody>
          <a:bodyPr wrap="square">
            <a:spAutoFit/>
          </a:bodyPr>
          <a:lstStyle/>
          <a:p>
            <a:pPr algn="ctr"/>
            <a:r>
              <a:rPr lang="zh-CN" altLang="en-US" sz="2400" b="1" dirty="0">
                <a:solidFill>
                  <a:srgbClr val="0A5C5E"/>
                </a:solidFill>
                <a:latin typeface="黑体" panose="02010609060101010101" pitchFamily="49" charset="-122"/>
                <a:ea typeface="黑体" panose="02010609060101010101" pitchFamily="49" charset="-122"/>
              </a:rPr>
              <a:t>内容索引</a:t>
            </a:r>
          </a:p>
        </p:txBody>
      </p:sp>
      <p:cxnSp>
        <p:nvCxnSpPr>
          <p:cNvPr id="3" name="直接连接符 2"/>
          <p:cNvCxnSpPr/>
          <p:nvPr/>
        </p:nvCxnSpPr>
        <p:spPr>
          <a:xfrm>
            <a:off x="-8255" y="1183809"/>
            <a:ext cx="1830705" cy="0"/>
          </a:xfrm>
          <a:prstGeom prst="line">
            <a:avLst/>
          </a:prstGeom>
          <a:ln>
            <a:solidFill>
              <a:srgbClr val="109397"/>
            </a:solidFill>
          </a:ln>
        </p:spPr>
        <p:style>
          <a:lnRef idx="2">
            <a:schemeClr val="accent1"/>
          </a:lnRef>
          <a:fillRef idx="0">
            <a:srgbClr val="FFFFFF"/>
          </a:fillRef>
          <a:effectRef idx="0">
            <a:srgbClr val="FFFFFF"/>
          </a:effectRef>
          <a:fontRef idx="minor">
            <a:schemeClr val="tx1"/>
          </a:fontRef>
        </p:style>
      </p:cxnSp>
      <p:sp>
        <p:nvSpPr>
          <p:cNvPr id="22" name="椭圆 21">
            <a:hlinkClick r:id="rId3" action="ppaction://hlinksldjump"/>
          </p:cNvPr>
          <p:cNvSpPr/>
          <p:nvPr/>
        </p:nvSpPr>
        <p:spPr>
          <a:xfrm>
            <a:off x="2231877" y="1268760"/>
            <a:ext cx="533920" cy="533920"/>
          </a:xfrm>
          <a:prstGeom prst="ellipse">
            <a:avLst/>
          </a:prstGeom>
          <a:solidFill>
            <a:srgbClr val="109397"/>
          </a:solidFill>
          <a:ln w="12700" cap="flat" cmpd="sng" algn="ctr">
            <a:noFill/>
            <a:prstDash val="solid"/>
            <a:miter lim="800000"/>
          </a:ln>
          <a:effectLst>
            <a:outerShdw blurRad="381000" dist="139700" dir="2700000" algn="tl" rotWithShape="0">
              <a:schemeClr val="accent1">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effectLst>
                  <a:outerShdw blurRad="76200" dist="38100" dir="5400000" algn="t" rotWithShape="0">
                    <a:schemeClr val="accent1">
                      <a:lumMod val="75000"/>
                      <a:alpha val="40000"/>
                    </a:schemeClr>
                  </a:outerShdw>
                </a:effectLst>
                <a:latin typeface="+mj-ea"/>
                <a:ea typeface="+mj-ea"/>
              </a:rPr>
              <a:t>01</a:t>
            </a:r>
            <a:endParaRPr lang="zh-CN" altLang="en-US" sz="1600" dirty="0">
              <a:effectLst>
                <a:outerShdw blurRad="76200" dist="38100" dir="5400000" algn="t" rotWithShape="0">
                  <a:schemeClr val="accent1">
                    <a:lumMod val="75000"/>
                    <a:alpha val="40000"/>
                  </a:schemeClr>
                </a:outerShdw>
              </a:effectLst>
              <a:latin typeface="+mj-ea"/>
              <a:ea typeface="+mj-ea"/>
            </a:endParaRPr>
          </a:p>
        </p:txBody>
      </p:sp>
      <p:sp>
        <p:nvSpPr>
          <p:cNvPr id="23" name="椭圆 22">
            <a:hlinkClick r:id="rId4" action="ppaction://hlinksldjump"/>
          </p:cNvPr>
          <p:cNvSpPr/>
          <p:nvPr/>
        </p:nvSpPr>
        <p:spPr>
          <a:xfrm>
            <a:off x="2231877" y="2362004"/>
            <a:ext cx="533920" cy="533920"/>
          </a:xfrm>
          <a:prstGeom prst="ellipse">
            <a:avLst/>
          </a:prstGeom>
          <a:solidFill>
            <a:srgbClr val="109397"/>
          </a:solidFill>
          <a:ln w="12700" cap="flat" cmpd="sng" algn="ctr">
            <a:noFill/>
            <a:prstDash val="solid"/>
            <a:miter lim="800000"/>
          </a:ln>
          <a:effectLst>
            <a:outerShdw blurRad="381000" dist="139700" dir="2700000" algn="tl" rotWithShape="0">
              <a:schemeClr val="accent1">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effectLst>
                  <a:outerShdw blurRad="76200" dist="38100" dir="5400000" algn="t" rotWithShape="0">
                    <a:schemeClr val="accent1">
                      <a:lumMod val="75000"/>
                      <a:alpha val="40000"/>
                    </a:schemeClr>
                  </a:outerShdw>
                </a:effectLst>
                <a:latin typeface="+mj-ea"/>
                <a:ea typeface="+mj-ea"/>
              </a:rPr>
              <a:t>02</a:t>
            </a:r>
            <a:endParaRPr lang="zh-CN" altLang="en-US" sz="1600" dirty="0">
              <a:effectLst>
                <a:outerShdw blurRad="76200" dist="38100" dir="5400000" algn="t" rotWithShape="0">
                  <a:schemeClr val="accent1">
                    <a:lumMod val="75000"/>
                    <a:alpha val="40000"/>
                  </a:schemeClr>
                </a:outerShdw>
              </a:effectLst>
              <a:latin typeface="+mj-ea"/>
              <a:ea typeface="+mj-ea"/>
            </a:endParaRPr>
          </a:p>
        </p:txBody>
      </p:sp>
      <p:sp>
        <p:nvSpPr>
          <p:cNvPr id="25" name="椭圆 24">
            <a:hlinkClick r:id="rId5" action="ppaction://hlinksldjump"/>
          </p:cNvPr>
          <p:cNvSpPr/>
          <p:nvPr/>
        </p:nvSpPr>
        <p:spPr>
          <a:xfrm>
            <a:off x="2231877" y="3455248"/>
            <a:ext cx="533920" cy="533920"/>
          </a:xfrm>
          <a:prstGeom prst="ellipse">
            <a:avLst/>
          </a:prstGeom>
          <a:solidFill>
            <a:srgbClr val="109397"/>
          </a:solidFill>
          <a:ln w="12700" cap="flat" cmpd="sng" algn="ctr">
            <a:noFill/>
            <a:prstDash val="solid"/>
            <a:miter lim="800000"/>
          </a:ln>
          <a:effectLst>
            <a:outerShdw blurRad="381000" dist="139700" dir="2700000" algn="tl" rotWithShape="0">
              <a:schemeClr val="accent1">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effectLst>
                  <a:outerShdw blurRad="76200" dist="38100" dir="5400000" algn="t" rotWithShape="0">
                    <a:schemeClr val="accent1">
                      <a:lumMod val="75000"/>
                      <a:alpha val="40000"/>
                    </a:schemeClr>
                  </a:outerShdw>
                </a:effectLst>
                <a:latin typeface="+mj-ea"/>
                <a:ea typeface="+mj-ea"/>
              </a:rPr>
              <a:t>03</a:t>
            </a:r>
            <a:endParaRPr lang="zh-CN" altLang="en-US" sz="1600" dirty="0">
              <a:effectLst>
                <a:outerShdw blurRad="76200" dist="38100" dir="5400000" algn="t" rotWithShape="0">
                  <a:schemeClr val="accent1">
                    <a:lumMod val="75000"/>
                    <a:alpha val="40000"/>
                  </a:schemeClr>
                </a:outerShdw>
              </a:effectLst>
              <a:latin typeface="+mj-ea"/>
              <a:ea typeface="+mj-ea"/>
            </a:endParaRPr>
          </a:p>
        </p:txBody>
      </p:sp>
      <p:sp>
        <p:nvSpPr>
          <p:cNvPr id="26" name="文本框 25">
            <a:hlinkClick r:id="rId4" action="ppaction://hlinksldjump"/>
          </p:cNvPr>
          <p:cNvSpPr txBox="1"/>
          <p:nvPr/>
        </p:nvSpPr>
        <p:spPr>
          <a:xfrm>
            <a:off x="2927648" y="2372249"/>
            <a:ext cx="4677986" cy="492443"/>
          </a:xfrm>
          <a:prstGeom prst="rect">
            <a:avLst/>
          </a:prstGeom>
          <a:noFill/>
        </p:spPr>
        <p:txBody>
          <a:bodyPr wrap="square" rtlCol="0">
            <a:spAutoFit/>
          </a:bodyPr>
          <a:lstStyle/>
          <a:p>
            <a:r>
              <a:rPr lang="zh-CN" altLang="zh-CN" sz="2600" dirty="0"/>
              <a:t>含量词命题的真假判断</a:t>
            </a:r>
            <a:endParaRPr lang="zh-CN" altLang="en-US" sz="2600" dirty="0"/>
          </a:p>
        </p:txBody>
      </p:sp>
      <p:sp>
        <p:nvSpPr>
          <p:cNvPr id="27" name="文本框 26">
            <a:hlinkClick r:id="rId5" action="ppaction://hlinksldjump"/>
          </p:cNvPr>
          <p:cNvSpPr txBox="1"/>
          <p:nvPr/>
        </p:nvSpPr>
        <p:spPr>
          <a:xfrm>
            <a:off x="2927648" y="3470833"/>
            <a:ext cx="5256584" cy="492443"/>
          </a:xfrm>
          <a:prstGeom prst="rect">
            <a:avLst/>
          </a:prstGeom>
          <a:noFill/>
        </p:spPr>
        <p:txBody>
          <a:bodyPr wrap="square" rtlCol="0">
            <a:spAutoFit/>
          </a:bodyPr>
          <a:lstStyle/>
          <a:p>
            <a:r>
              <a:rPr lang="zh-CN" altLang="zh-CN" sz="2600" dirty="0"/>
              <a:t>由含量词命题的真假求参数的范围</a:t>
            </a:r>
            <a:endParaRPr lang="zh-CN" altLang="en-US" sz="2600" dirty="0"/>
          </a:p>
        </p:txBody>
      </p:sp>
      <p:sp>
        <p:nvSpPr>
          <p:cNvPr id="29" name="文本框 28">
            <a:hlinkClick r:id="rId3" action="ppaction://hlinksldjump"/>
          </p:cNvPr>
          <p:cNvSpPr txBox="1"/>
          <p:nvPr/>
        </p:nvSpPr>
        <p:spPr>
          <a:xfrm>
            <a:off x="2927648" y="1273665"/>
            <a:ext cx="5688632" cy="492443"/>
          </a:xfrm>
          <a:prstGeom prst="rect">
            <a:avLst/>
          </a:prstGeom>
          <a:noFill/>
        </p:spPr>
        <p:txBody>
          <a:bodyPr wrap="square" rtlCol="0">
            <a:spAutoFit/>
          </a:bodyPr>
          <a:lstStyle/>
          <a:p>
            <a:r>
              <a:rPr lang="zh-CN" altLang="zh-CN" sz="2600" dirty="0"/>
              <a:t>全称量词命题与存在量词命题的识别</a:t>
            </a:r>
            <a:endParaRPr lang="zh-CN" altLang="en-US" sz="2600" dirty="0"/>
          </a:p>
        </p:txBody>
      </p:sp>
      <p:sp>
        <p:nvSpPr>
          <p:cNvPr id="30" name="椭圆 29">
            <a:hlinkClick r:id="rId6" action="ppaction://hlinksldjump"/>
          </p:cNvPr>
          <p:cNvSpPr/>
          <p:nvPr/>
        </p:nvSpPr>
        <p:spPr>
          <a:xfrm>
            <a:off x="2231877" y="4548492"/>
            <a:ext cx="533920" cy="533920"/>
          </a:xfrm>
          <a:prstGeom prst="ellipse">
            <a:avLst/>
          </a:prstGeom>
          <a:solidFill>
            <a:srgbClr val="109397"/>
          </a:solidFill>
          <a:ln w="12700" cap="flat" cmpd="sng" algn="ctr">
            <a:noFill/>
            <a:prstDash val="solid"/>
            <a:miter lim="800000"/>
          </a:ln>
          <a:effectLst>
            <a:outerShdw blurRad="381000" dist="139700" dir="2700000" algn="tl" rotWithShape="0">
              <a:schemeClr val="accent1">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effectLst>
                  <a:outerShdw blurRad="76200" dist="38100" dir="5400000" algn="t" rotWithShape="0">
                    <a:schemeClr val="accent1">
                      <a:lumMod val="75000"/>
                      <a:alpha val="40000"/>
                    </a:schemeClr>
                  </a:outerShdw>
                </a:effectLst>
                <a:latin typeface="+mj-ea"/>
                <a:ea typeface="+mj-ea"/>
              </a:rPr>
              <a:t>04</a:t>
            </a:r>
            <a:endParaRPr lang="zh-CN" altLang="en-US" sz="1600" dirty="0">
              <a:effectLst>
                <a:outerShdw blurRad="76200" dist="38100" dir="5400000" algn="t" rotWithShape="0">
                  <a:schemeClr val="accent1">
                    <a:lumMod val="75000"/>
                    <a:alpha val="40000"/>
                  </a:schemeClr>
                </a:outerShdw>
              </a:effectLst>
              <a:latin typeface="+mj-ea"/>
              <a:ea typeface="+mj-ea"/>
            </a:endParaRPr>
          </a:p>
        </p:txBody>
      </p:sp>
      <p:sp>
        <p:nvSpPr>
          <p:cNvPr id="31" name="文本框 30">
            <a:hlinkClick r:id="rId6" action="ppaction://hlinksldjump"/>
          </p:cNvPr>
          <p:cNvSpPr txBox="1"/>
          <p:nvPr/>
        </p:nvSpPr>
        <p:spPr>
          <a:xfrm>
            <a:off x="2927648" y="4569417"/>
            <a:ext cx="2012587" cy="492443"/>
          </a:xfrm>
          <a:prstGeom prst="rect">
            <a:avLst/>
          </a:prstGeom>
          <a:noFill/>
        </p:spPr>
        <p:txBody>
          <a:bodyPr wrap="square" rtlCol="0">
            <a:spAutoFit/>
          </a:bodyPr>
          <a:lstStyle/>
          <a:p>
            <a:r>
              <a:rPr lang="zh-CN" altLang="en-US" sz="2600" dirty="0">
                <a:solidFill>
                  <a:srgbClr val="0A5C5E"/>
                </a:solidFill>
                <a:latin typeface="+mn-ea"/>
              </a:rPr>
              <a:t>课时对点练</a:t>
            </a:r>
            <a:endParaRPr lang="zh-CN" altLang="en-US" sz="26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120336" y="0"/>
            <a:ext cx="3071664" cy="6858000"/>
          </a:xfrm>
          <a:prstGeom prst="rect">
            <a:avLst/>
          </a:prstGeom>
          <a:solidFill>
            <a:srgbClr val="1093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5400000" flipH="1">
            <a:off x="6786135" y="2320399"/>
            <a:ext cx="6871801" cy="2203399"/>
          </a:xfrm>
          <a:prstGeom prst="triangle">
            <a:avLst>
              <a:gd name="adj" fmla="val 506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a:off x="8040236" y="0"/>
            <a:ext cx="1804035" cy="249301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8220298" y="4221411"/>
            <a:ext cx="1764030" cy="263144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sp>
        <p:nvSpPr>
          <p:cNvPr id="2" name="六边形 1"/>
          <p:cNvSpPr/>
          <p:nvPr/>
        </p:nvSpPr>
        <p:spPr>
          <a:xfrm>
            <a:off x="8832215" y="2505710"/>
            <a:ext cx="1957070" cy="1699895"/>
          </a:xfrm>
          <a:prstGeom prst="hexagon">
            <a:avLst/>
          </a:prstGeom>
          <a:noFill/>
          <a:ln w="44450" cap="rnd">
            <a:solidFill>
              <a:srgbClr val="109397"/>
            </a:solidFill>
            <a:roun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lvl="0" algn="ctr"/>
            <a:r>
              <a:rPr lang="en-US" altLang="zh-CN" sz="6600" smtClean="0">
                <a:solidFill>
                  <a:srgbClr val="109397"/>
                </a:solidFill>
              </a:rPr>
              <a:t>01</a:t>
            </a:r>
            <a:endParaRPr lang="en-US" altLang="zh-CN" sz="6600">
              <a:solidFill>
                <a:srgbClr val="109397"/>
              </a:solidFill>
            </a:endParaRPr>
          </a:p>
        </p:txBody>
      </p:sp>
      <p:sp>
        <p:nvSpPr>
          <p:cNvPr id="7" name="矩形 6"/>
          <p:cNvSpPr/>
          <p:nvPr/>
        </p:nvSpPr>
        <p:spPr>
          <a:xfrm>
            <a:off x="767408" y="2204864"/>
            <a:ext cx="7848872" cy="2246769"/>
          </a:xfrm>
          <a:prstGeom prst="rect">
            <a:avLst/>
          </a:prstGeom>
        </p:spPr>
        <p:txBody>
          <a:bodyPr wrap="square">
            <a:spAutoFit/>
          </a:bodyPr>
          <a:lstStyle/>
          <a:p>
            <a:r>
              <a:rPr lang="zh-CN" altLang="zh-CN" sz="7000" b="1" dirty="0">
                <a:solidFill>
                  <a:prstClr val="black"/>
                </a:solidFill>
                <a:latin typeface="微软雅黑" panose="020B0503020204020204" charset="-122"/>
                <a:ea typeface="微软雅黑" panose="020B0503020204020204" charset="-122"/>
              </a:rPr>
              <a:t>全称量词命题与存在量词命题的识别</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2"/>
            <a:ext cx="12192000" cy="3573014"/>
            <a:chOff x="0" y="2"/>
            <a:chExt cx="12192000" cy="3573014"/>
          </a:xfrm>
        </p:grpSpPr>
        <p:sp>
          <p:nvSpPr>
            <p:cNvPr id="12" name="矩形 11"/>
            <p:cNvSpPr/>
            <p:nvPr/>
          </p:nvSpPr>
          <p:spPr>
            <a:xfrm>
              <a:off x="235412" y="188639"/>
              <a:ext cx="11956588" cy="3384377"/>
            </a:xfrm>
            <a:prstGeom prst="rect">
              <a:avLst/>
            </a:prstGeom>
            <a:noFill/>
            <a:ln w="9525">
              <a:solidFill>
                <a:srgbClr val="109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0" y="2"/>
              <a:ext cx="1332000" cy="2844003"/>
              <a:chOff x="0" y="1056965"/>
              <a:chExt cx="976388" cy="395811"/>
            </a:xfrm>
          </p:grpSpPr>
          <p:grpSp>
            <p:nvGrpSpPr>
              <p:cNvPr id="16" name="组合 15"/>
              <p:cNvGrpSpPr/>
              <p:nvPr/>
            </p:nvGrpSpPr>
            <p:grpSpPr>
              <a:xfrm>
                <a:off x="0" y="1056965"/>
                <a:ext cx="976388" cy="395811"/>
                <a:chOff x="0" y="1056965"/>
                <a:chExt cx="976388" cy="395811"/>
              </a:xfrm>
            </p:grpSpPr>
            <p:sp>
              <p:nvSpPr>
                <p:cNvPr id="18" name="矩形 17"/>
                <p:cNvSpPr/>
                <p:nvPr/>
              </p:nvSpPr>
              <p:spPr>
                <a:xfrm>
                  <a:off x="0" y="1056965"/>
                  <a:ext cx="976388" cy="395811"/>
                </a:xfrm>
                <a:prstGeom prst="rect">
                  <a:avLst/>
                </a:prstGeom>
                <a:solidFill>
                  <a:srgbClr val="0A5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19" name="矩形 18"/>
                <p:cNvSpPr/>
                <p:nvPr/>
              </p:nvSpPr>
              <p:spPr>
                <a:xfrm flipH="1">
                  <a:off x="149241" y="1056965"/>
                  <a:ext cx="42102" cy="39581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7" name="矩形 16"/>
              <p:cNvSpPr/>
              <p:nvPr/>
            </p:nvSpPr>
            <p:spPr>
              <a:xfrm>
                <a:off x="214665" y="1126371"/>
                <a:ext cx="661782" cy="244870"/>
              </a:xfrm>
              <a:prstGeom prst="rect">
                <a:avLst/>
              </a:prstGeom>
            </p:spPr>
            <p:txBody>
              <a:bodyPr wrap="none">
                <a:spAutoFit/>
              </a:bodyPr>
              <a:lstStyle/>
              <a:p>
                <a:pPr algn="ctr">
                  <a:lnSpc>
                    <a:spcPts val="6500"/>
                  </a:lnSpc>
                </a:pPr>
                <a:r>
                  <a:rPr lang="zh-CN" altLang="zh-CN" sz="2800" kern="100" dirty="0">
                    <a:solidFill>
                      <a:prstClr val="white"/>
                    </a:solidFill>
                    <a:latin typeface="华文细黑" panose="02010600040101010101" pitchFamily="2" charset="-122"/>
                    <a:ea typeface="华文细黑" panose="02010600040101010101" pitchFamily="2" charset="-122"/>
                    <a:cs typeface="Times New Roman" panose="02020603050405020304" pitchFamily="18" charset="0"/>
                  </a:rPr>
                  <a:t>问题</a:t>
                </a:r>
                <a:endParaRPr lang="en-US" altLang="zh-CN" sz="2800" kern="100" dirty="0">
                  <a:solidFill>
                    <a:prstClr val="white"/>
                  </a:solidFill>
                  <a:latin typeface="华文细黑" panose="02010600040101010101" pitchFamily="2" charset="-122"/>
                  <a:ea typeface="华文细黑" panose="02010600040101010101" pitchFamily="2" charset="-122"/>
                  <a:cs typeface="Times New Roman" panose="02020603050405020304" pitchFamily="18" charset="0"/>
                </a:endParaRPr>
              </a:p>
              <a:p>
                <a:pPr algn="ctr">
                  <a:lnSpc>
                    <a:spcPts val="6500"/>
                  </a:lnSpc>
                </a:pPr>
                <a:endParaRPr lang="zh-CN" altLang="en-US" sz="6600" i="1" dirty="0"/>
              </a:p>
            </p:txBody>
          </p:sp>
        </p:grpSp>
      </p:grpSp>
      <p:sp>
        <p:nvSpPr>
          <p:cNvPr id="5" name="矩形 4"/>
          <p:cNvSpPr/>
          <p:nvPr/>
        </p:nvSpPr>
        <p:spPr>
          <a:xfrm>
            <a:off x="476347" y="3573016"/>
            <a:ext cx="11412000" cy="3242170"/>
          </a:xfrm>
          <a:prstGeom prst="rect">
            <a:avLst/>
          </a:prstGeom>
        </p:spPr>
        <p:txBody>
          <a:bodyPr wrap="square">
            <a:spAutoFit/>
          </a:bodyPr>
          <a:lstStyle/>
          <a:p>
            <a:pPr>
              <a:lnSpc>
                <a:spcPct val="150000"/>
              </a:lnSpc>
              <a:spcAft>
                <a:spcPts val="0"/>
              </a:spcAft>
              <a:tabLst>
                <a:tab pos="2250440" algn="l"/>
              </a:tabLst>
            </a:pPr>
            <a:r>
              <a:rPr lang="zh-CN" altLang="zh-CN" sz="28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提示</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语句</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(1)(2)</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中含有变量</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，由于不知道变量</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代表什么数，无法判断它们的真假，所以它们不是命题</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语句</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在</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的基础上，用短语</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所有的</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对变量</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进行限定；语句</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在</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的基础上，用短语</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存在一个</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对变量</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进行限定，从而使</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(3)(4)</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成为可以判断真假的语句，因此语句</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(3)(4)</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是命题</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b="1" dirty="0">
              <a:effectLst/>
              <a:latin typeface="NEU-BZ"/>
              <a:ea typeface="宋体" panose="02010600030101010101" pitchFamily="2" charset="-122"/>
              <a:cs typeface="Times New Roman" panose="02020603050405020304" pitchFamily="18" charset="0"/>
            </a:endParaRPr>
          </a:p>
        </p:txBody>
      </p:sp>
      <p:sp>
        <p:nvSpPr>
          <p:cNvPr id="2" name="矩形 1"/>
          <p:cNvSpPr/>
          <p:nvPr/>
        </p:nvSpPr>
        <p:spPr>
          <a:xfrm>
            <a:off x="1430751" y="188640"/>
            <a:ext cx="10524531" cy="3242170"/>
          </a:xfrm>
          <a:prstGeom prst="rect">
            <a:avLst/>
          </a:prstGeom>
        </p:spPr>
        <p:txBody>
          <a:bodyPr wrap="square">
            <a:spAutoFit/>
          </a:bodyPr>
          <a:lstStyle/>
          <a:p>
            <a:pPr>
              <a:lnSpc>
                <a:spcPct val="150000"/>
              </a:lnSpc>
              <a:spcAft>
                <a:spcPts val="0"/>
              </a:spcAft>
              <a:tabLst>
                <a:tab pos="2250440" algn="l"/>
              </a:tabLst>
            </a:pPr>
            <a:r>
              <a:rPr lang="zh-CN" altLang="zh-CN" sz="2800" b="1" dirty="0">
                <a:latin typeface="Times New Roman" panose="02020603050405020304" pitchFamily="18" charset="0"/>
                <a:ea typeface="新宋体" panose="02010609030101010101" pitchFamily="49" charset="-122"/>
                <a:cs typeface="Times New Roman" panose="02020603050405020304" pitchFamily="18" charset="0"/>
              </a:rPr>
              <a:t>下列语句是命题吗？比较</a:t>
            </a:r>
            <a:r>
              <a:rPr lang="en-US"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zh-CN" altLang="zh-CN" sz="2800" b="1" dirty="0">
                <a:latin typeface="Times New Roman" panose="02020603050405020304" pitchFamily="18" charset="0"/>
                <a:ea typeface="新宋体" panose="02010609030101010101" pitchFamily="49" charset="-122"/>
                <a:cs typeface="Times New Roman" panose="02020603050405020304" pitchFamily="18" charset="0"/>
              </a:rPr>
              <a:t>和</a:t>
            </a:r>
            <a:r>
              <a:rPr lang="en-US"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zh-CN"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zh-CN" altLang="zh-CN" sz="2800" b="1" dirty="0">
                <a:latin typeface="Times New Roman" panose="02020603050405020304" pitchFamily="18" charset="0"/>
                <a:ea typeface="新宋体" panose="02010609030101010101" pitchFamily="49" charset="-122"/>
                <a:cs typeface="Times New Roman" panose="02020603050405020304" pitchFamily="18" charset="0"/>
              </a:rPr>
              <a:t>和</a:t>
            </a:r>
            <a:r>
              <a:rPr lang="en-US"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zh-CN" altLang="zh-CN" sz="2800" b="1" dirty="0">
                <a:latin typeface="Times New Roman" panose="02020603050405020304" pitchFamily="18" charset="0"/>
                <a:ea typeface="新宋体" panose="02010609030101010101" pitchFamily="49" charset="-122"/>
                <a:cs typeface="Times New Roman" panose="02020603050405020304" pitchFamily="18" charset="0"/>
              </a:rPr>
              <a:t>，它们之间有什么关系？</a:t>
            </a:r>
            <a:endParaRPr lang="zh-CN" altLang="zh-CN" sz="2800" b="1"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2800" b="1"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&gt;3</a:t>
            </a:r>
            <a:r>
              <a:rPr lang="zh-CN" altLang="zh-CN" sz="2800" b="1" dirty="0">
                <a:latin typeface="Times New Roman" panose="02020603050405020304" pitchFamily="18" charset="0"/>
                <a:ea typeface="新宋体" panose="02010609030101010101" pitchFamily="49" charset="-122"/>
                <a:cs typeface="Times New Roman" panose="02020603050405020304" pitchFamily="18" charset="0"/>
              </a:rPr>
              <a:t>；</a:t>
            </a:r>
            <a:endParaRPr lang="zh-CN" altLang="zh-CN" sz="2800" b="1"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2800" b="1"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b="1" dirty="0">
                <a:latin typeface="Times New Roman" panose="02020603050405020304" pitchFamily="18" charset="0"/>
                <a:ea typeface="新宋体" panose="02010609030101010101" pitchFamily="49" charset="-122"/>
                <a:cs typeface="Times New Roman" panose="02020603050405020304" pitchFamily="18" charset="0"/>
              </a:rPr>
              <a:t>；</a:t>
            </a:r>
            <a:endParaRPr lang="zh-CN" altLang="zh-CN" sz="2800" b="1"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zh-CN" altLang="zh-CN" sz="2800" b="1" dirty="0">
                <a:latin typeface="Times New Roman" panose="02020603050405020304" pitchFamily="18" charset="0"/>
                <a:ea typeface="新宋体" panose="02010609030101010101" pitchFamily="49" charset="-122"/>
                <a:cs typeface="Times New Roman" panose="02020603050405020304" pitchFamily="18" charset="0"/>
              </a:rPr>
              <a:t>对所有的</a:t>
            </a:r>
            <a:r>
              <a:rPr lang="en-US" altLang="zh-CN" sz="2800" b="1"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b="1"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2800" b="1"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&gt;3</a:t>
            </a:r>
            <a:r>
              <a:rPr lang="zh-CN" altLang="zh-CN" sz="2800" b="1" dirty="0">
                <a:latin typeface="Times New Roman" panose="02020603050405020304" pitchFamily="18" charset="0"/>
                <a:ea typeface="新宋体" panose="02010609030101010101" pitchFamily="49" charset="-122"/>
                <a:cs typeface="Times New Roman" panose="02020603050405020304" pitchFamily="18" charset="0"/>
              </a:rPr>
              <a:t>；</a:t>
            </a:r>
            <a:endParaRPr lang="zh-CN" altLang="zh-CN" sz="2800" b="1"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b="1" dirty="0">
                <a:latin typeface="Times New Roman" panose="02020603050405020304" pitchFamily="18" charset="0"/>
                <a:ea typeface="新宋体" panose="02010609030101010101" pitchFamily="49" charset="-122"/>
                <a:cs typeface="Times New Roman" panose="02020603050405020304" pitchFamily="18" charset="0"/>
              </a:rPr>
              <a:t>)</a:t>
            </a:r>
            <a:r>
              <a:rPr lang="zh-CN" altLang="zh-CN" sz="2800" b="1" dirty="0">
                <a:latin typeface="Times New Roman" panose="02020603050405020304" pitchFamily="18" charset="0"/>
                <a:ea typeface="新宋体" panose="02010609030101010101" pitchFamily="49" charset="-122"/>
                <a:cs typeface="Times New Roman" panose="02020603050405020304" pitchFamily="18" charset="0"/>
              </a:rPr>
              <a:t>存在一个</a:t>
            </a:r>
            <a:r>
              <a:rPr lang="en-US" altLang="zh-CN" sz="2800" b="1"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b="1"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b="1" dirty="0">
                <a:latin typeface="Times New Roman" panose="02020603050405020304" pitchFamily="18" charset="0"/>
                <a:ea typeface="新宋体" panose="02010609030101010101" pitchFamily="49" charset="-122"/>
                <a:cs typeface="Times New Roman" panose="02020603050405020304" pitchFamily="18" charset="0"/>
              </a:rPr>
              <a:t>，使</a:t>
            </a:r>
            <a:r>
              <a:rPr lang="en-US" altLang="zh-CN" sz="2800" b="1"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=3.</a:t>
            </a:r>
            <a:endParaRPr lang="zh-CN" altLang="zh-CN" sz="2800" b="1" dirty="0">
              <a:effectLst/>
              <a:latin typeface="NEU-BZ"/>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extLst>
              <p:ext uri="{D42A27DB-BD31-4B8C-83A1-F6EECF244321}">
                <p14:modId xmlns:p14="http://schemas.microsoft.com/office/powerpoint/2010/main" val="2603953432"/>
              </p:ext>
            </p:extLst>
          </p:nvPr>
        </p:nvGraphicFramePr>
        <p:xfrm>
          <a:off x="551382" y="1412775"/>
          <a:ext cx="11089233" cy="3986530"/>
        </p:xfrm>
        <a:graphic>
          <a:graphicData uri="http://schemas.openxmlformats.org/drawingml/2006/table">
            <a:tbl>
              <a:tblPr firstRow="1" firstCol="1" bandRow="1"/>
              <a:tblGrid>
                <a:gridCol w="1656186"/>
                <a:gridCol w="3960440"/>
                <a:gridCol w="5472607"/>
              </a:tblGrid>
              <a:tr h="0">
                <a:tc>
                  <a:txBody>
                    <a:bodyPr/>
                    <a:lstStyle/>
                    <a:p>
                      <a:pPr algn="ctr">
                        <a:lnSpc>
                          <a:spcPct val="150000"/>
                        </a:lnSpc>
                        <a:spcAft>
                          <a:spcPts val="0"/>
                        </a:spcAft>
                        <a:tabLst>
                          <a:tab pos="2250440" algn="l"/>
                        </a:tabLst>
                      </a:pPr>
                      <a:r>
                        <a:rPr lang="en-US"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sz="2800"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zh-CN" sz="2800">
                          <a:effectLst/>
                          <a:latin typeface="Times New Roman" panose="02020603050405020304" pitchFamily="18" charset="0"/>
                          <a:ea typeface="宋体" panose="02010600030101010101" pitchFamily="2" charset="-122"/>
                          <a:cs typeface="Times New Roman" panose="02020603050405020304" pitchFamily="18" charset="0"/>
                        </a:rPr>
                        <a:t>全称量词命题</a:t>
                      </a:r>
                      <a:endParaRPr lang="zh-CN" sz="28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存在量词命题</a:t>
                      </a:r>
                      <a:endParaRPr lang="zh-CN" sz="2800"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250440" algn="l"/>
                        </a:tabLst>
                      </a:pPr>
                      <a:r>
                        <a:rPr lang="zh-CN" sz="2800">
                          <a:effectLst/>
                          <a:latin typeface="Times New Roman" panose="02020603050405020304" pitchFamily="18" charset="0"/>
                          <a:ea typeface="宋体" panose="02010600030101010101" pitchFamily="2" charset="-122"/>
                          <a:cs typeface="Times New Roman" panose="02020603050405020304" pitchFamily="18" charset="0"/>
                        </a:rPr>
                        <a:t>量词</a:t>
                      </a:r>
                      <a:endParaRPr lang="zh-CN" sz="28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zh-CN" sz="2800">
                          <a:effectLst/>
                          <a:latin typeface="Times New Roman" panose="02020603050405020304" pitchFamily="18" charset="0"/>
                          <a:ea typeface="宋体" panose="02010600030101010101" pitchFamily="2" charset="-122"/>
                          <a:cs typeface="Times New Roman" panose="02020603050405020304" pitchFamily="18" charset="0"/>
                        </a:rPr>
                        <a:t>所有、任意、每一个</a:t>
                      </a:r>
                      <a:endParaRPr lang="zh-CN" sz="28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zh-CN" sz="2800">
                          <a:effectLst/>
                          <a:latin typeface="Times New Roman" panose="02020603050405020304" pitchFamily="18" charset="0"/>
                          <a:ea typeface="宋体" panose="02010600030101010101" pitchFamily="2" charset="-122"/>
                          <a:cs typeface="Times New Roman" panose="02020603050405020304" pitchFamily="18" charset="0"/>
                        </a:rPr>
                        <a:t>存在、有的、有一个</a:t>
                      </a:r>
                      <a:endParaRPr lang="zh-CN" sz="28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250440" algn="l"/>
                        </a:tabLst>
                      </a:pPr>
                      <a:r>
                        <a:rPr lang="zh-CN" sz="2800">
                          <a:effectLst/>
                          <a:latin typeface="Times New Roman" panose="02020603050405020304" pitchFamily="18" charset="0"/>
                          <a:ea typeface="宋体" panose="02010600030101010101" pitchFamily="2" charset="-122"/>
                          <a:cs typeface="Times New Roman" panose="02020603050405020304" pitchFamily="18" charset="0"/>
                        </a:rPr>
                        <a:t>符号</a:t>
                      </a:r>
                      <a:endParaRPr lang="zh-CN" sz="28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en-US" sz="2800" u="none" dirty="0" smtClean="0">
                          <a:effectLst/>
                          <a:latin typeface="Cambria Math" panose="02040503050406030204" pitchFamily="18" charset="0"/>
                          <a:ea typeface="宋体" panose="02010600030101010101" pitchFamily="2" charset="-122"/>
                          <a:cs typeface="Cambria Math" panose="02040503050406030204" pitchFamily="18" charset="0"/>
                        </a:rPr>
                        <a:t>____</a:t>
                      </a:r>
                      <a:endParaRPr lang="zh-CN" sz="2800" u="none"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en-US" sz="2800" u="none" dirty="0" smtClean="0">
                          <a:effectLst/>
                          <a:latin typeface="Cambria Math" panose="02040503050406030204" pitchFamily="18" charset="0"/>
                          <a:ea typeface="宋体" panose="02010600030101010101" pitchFamily="2" charset="-122"/>
                          <a:cs typeface="Cambria Math" panose="02040503050406030204" pitchFamily="18" charset="0"/>
                        </a:rPr>
                        <a:t>____</a:t>
                      </a:r>
                      <a:endParaRPr lang="zh-CN" sz="2800" u="none"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250440" algn="l"/>
                        </a:tabLst>
                      </a:pPr>
                      <a:r>
                        <a:rPr lang="zh-CN" sz="2800">
                          <a:effectLst/>
                          <a:latin typeface="Times New Roman" panose="02020603050405020304" pitchFamily="18" charset="0"/>
                          <a:ea typeface="宋体" panose="02010600030101010101" pitchFamily="2" charset="-122"/>
                          <a:cs typeface="Times New Roman" panose="02020603050405020304" pitchFamily="18" charset="0"/>
                        </a:rPr>
                        <a:t>命题</a:t>
                      </a:r>
                      <a:endParaRPr lang="zh-CN" sz="28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nSpc>
                          <a:spcPct val="150000"/>
                        </a:lnSpc>
                        <a:spcAft>
                          <a:spcPts val="0"/>
                        </a:spcAft>
                        <a:tabLst>
                          <a:tab pos="2250440" algn="l"/>
                        </a:tabLst>
                      </a:pPr>
                      <a:r>
                        <a:rPr 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含有</a:t>
                      </a:r>
                      <a:r>
                        <a:rPr lang="en-US" altLang="zh-CN" sz="2800" u="none" dirty="0" smtClean="0">
                          <a:effectLst/>
                          <a:latin typeface="Times New Roman" panose="02020603050405020304" pitchFamily="18" charset="0"/>
                          <a:ea typeface="宋体" panose="02010600030101010101" pitchFamily="2" charset="-122"/>
                          <a:cs typeface="Times New Roman" panose="02020603050405020304" pitchFamily="18" charset="0"/>
                        </a:rPr>
                        <a:t>_________</a:t>
                      </a:r>
                      <a:r>
                        <a:rPr 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的</a:t>
                      </a: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命题称为全称量词命题</a:t>
                      </a:r>
                      <a:endParaRPr lang="zh-CN" sz="2800" dirty="0">
                        <a:effectLst/>
                        <a:latin typeface="NEU-BZ"/>
                        <a:ea typeface="宋体" panose="02010600030101010101" pitchFamily="2" charset="-122"/>
                        <a:cs typeface="Times New Roman" panose="02020603050405020304" pitchFamily="18" charset="0"/>
                      </a:endParaRPr>
                    </a:p>
                  </a:txBody>
                  <a:tcPr marL="13335" marR="1333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nSpc>
                          <a:spcPct val="150000"/>
                        </a:lnSpc>
                        <a:spcAft>
                          <a:spcPts val="0"/>
                        </a:spcAft>
                        <a:tabLst>
                          <a:tab pos="2250440" algn="l"/>
                        </a:tabLst>
                      </a:pPr>
                      <a:r>
                        <a:rPr 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含有</a:t>
                      </a:r>
                      <a:r>
                        <a:rPr lang="en-US" altLang="zh-CN" sz="2800" u="none" dirty="0" smtClean="0">
                          <a:effectLst/>
                          <a:latin typeface="Times New Roman" panose="02020603050405020304" pitchFamily="18" charset="0"/>
                          <a:ea typeface="宋体" panose="02010600030101010101" pitchFamily="2" charset="-122"/>
                          <a:cs typeface="Times New Roman" panose="02020603050405020304" pitchFamily="18" charset="0"/>
                        </a:rPr>
                        <a:t>_________</a:t>
                      </a:r>
                      <a:r>
                        <a:rPr 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的</a:t>
                      </a: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命题称为存在量词命题</a:t>
                      </a:r>
                      <a:endParaRPr lang="zh-CN" sz="2800" dirty="0">
                        <a:effectLst/>
                        <a:latin typeface="NEU-BZ"/>
                        <a:ea typeface="宋体" panose="02010600030101010101" pitchFamily="2" charset="-122"/>
                        <a:cs typeface="Times New Roman" panose="02020603050405020304" pitchFamily="18" charset="0"/>
                      </a:endParaRPr>
                    </a:p>
                  </a:txBody>
                  <a:tcPr marL="26670" marR="26670"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250440" algn="l"/>
                        </a:tabLst>
                      </a:pPr>
                      <a:r>
                        <a:rPr 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一般形式</a:t>
                      </a:r>
                      <a:endParaRPr lang="zh-CN" sz="2800"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en-US" sz="2800" u="none" dirty="0" smtClean="0">
                          <a:effectLst/>
                          <a:latin typeface="Cambria Math" panose="02040503050406030204" pitchFamily="18" charset="0"/>
                          <a:ea typeface="宋体" panose="02010600030101010101" pitchFamily="2" charset="-122"/>
                          <a:cs typeface="Cambria Math" panose="02040503050406030204" pitchFamily="18" charset="0"/>
                        </a:rPr>
                        <a:t>________________</a:t>
                      </a:r>
                      <a:endParaRPr lang="zh-CN" sz="2800" u="none"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en-US" sz="2800" u="none" dirty="0" smtClean="0">
                          <a:effectLst/>
                          <a:latin typeface="Cambria Math" panose="02040503050406030204" pitchFamily="18" charset="0"/>
                          <a:ea typeface="宋体" panose="02010600030101010101" pitchFamily="2" charset="-122"/>
                          <a:cs typeface="Cambria Math" panose="02040503050406030204" pitchFamily="18" charset="0"/>
                        </a:rPr>
                        <a:t>_________________</a:t>
                      </a:r>
                      <a:endParaRPr lang="zh-CN" sz="2800" u="none"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11" name="组合 10"/>
          <p:cNvGrpSpPr/>
          <p:nvPr/>
        </p:nvGrpSpPr>
        <p:grpSpPr>
          <a:xfrm>
            <a:off x="0" y="491605"/>
            <a:ext cx="1914763" cy="465782"/>
            <a:chOff x="0" y="491605"/>
            <a:chExt cx="1914763" cy="465782"/>
          </a:xfrm>
        </p:grpSpPr>
        <p:sp>
          <p:nvSpPr>
            <p:cNvPr id="2" name="箭头: 五边形 1"/>
            <p:cNvSpPr/>
            <p:nvPr/>
          </p:nvSpPr>
          <p:spPr>
            <a:xfrm>
              <a:off x="0" y="491605"/>
              <a:ext cx="1914763" cy="431800"/>
            </a:xfrm>
            <a:prstGeom prst="homePlate">
              <a:avLst/>
            </a:prstGeom>
            <a:gradFill flip="none" rotWithShape="1">
              <a:gsLst>
                <a:gs pos="62000">
                  <a:srgbClr val="109397"/>
                </a:gs>
                <a:gs pos="100000">
                  <a:schemeClr val="accent3">
                    <a:lumMod val="20000"/>
                    <a:lumOff val="80000"/>
                  </a:schemeClr>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5" name="文本框 6"/>
            <p:cNvSpPr txBox="1"/>
            <p:nvPr/>
          </p:nvSpPr>
          <p:spPr>
            <a:xfrm>
              <a:off x="263352" y="495722"/>
              <a:ext cx="1541721"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1"/>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知识梳理</a:t>
              </a:r>
            </a:p>
          </p:txBody>
        </p:sp>
      </p:grpSp>
      <p:sp>
        <p:nvSpPr>
          <p:cNvPr id="3" name="矩形 2"/>
          <p:cNvSpPr/>
          <p:nvPr/>
        </p:nvSpPr>
        <p:spPr>
          <a:xfrm>
            <a:off x="3997290" y="2807216"/>
            <a:ext cx="410690" cy="523220"/>
          </a:xfrm>
          <a:prstGeom prst="rect">
            <a:avLst/>
          </a:prstGeom>
        </p:spPr>
        <p:txBody>
          <a:bodyPr wrap="none">
            <a:spAutoFit/>
          </a:bodyPr>
          <a:lstStyle/>
          <a:p>
            <a:r>
              <a:rPr lang="en-US"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en-US"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 name="矩形 9"/>
          <p:cNvSpPr/>
          <p:nvPr/>
        </p:nvSpPr>
        <p:spPr>
          <a:xfrm>
            <a:off x="8697432" y="2807216"/>
            <a:ext cx="394660" cy="523220"/>
          </a:xfrm>
          <a:prstGeom prst="rect">
            <a:avLst/>
          </a:prstGeom>
        </p:spPr>
        <p:txBody>
          <a:bodyPr wrap="none">
            <a:spAutoFit/>
          </a:bodyPr>
          <a:lstStyle/>
          <a:p>
            <a:r>
              <a:rPr lang="en-US"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en-US"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 name="矩形 11"/>
          <p:cNvSpPr/>
          <p:nvPr/>
        </p:nvSpPr>
        <p:spPr>
          <a:xfrm>
            <a:off x="2981163" y="3491864"/>
            <a:ext cx="1620957" cy="523220"/>
          </a:xfrm>
          <a:prstGeom prst="rect">
            <a:avLst/>
          </a:prstGeom>
        </p:spPr>
        <p:txBody>
          <a:bodyPr wrap="none">
            <a:spAutoFit/>
          </a:bodyPr>
          <a:lstStyle/>
          <a:p>
            <a:r>
              <a:rPr lang="zh-CN"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全称量词</a:t>
            </a:r>
            <a:endParaRPr lang="zh-CN" altLang="en-US"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4" name="矩形 13"/>
          <p:cNvSpPr/>
          <p:nvPr/>
        </p:nvSpPr>
        <p:spPr>
          <a:xfrm>
            <a:off x="6960096" y="3498988"/>
            <a:ext cx="1620957" cy="523220"/>
          </a:xfrm>
          <a:prstGeom prst="rect">
            <a:avLst/>
          </a:prstGeom>
        </p:spPr>
        <p:txBody>
          <a:bodyPr wrap="none">
            <a:spAutoFit/>
          </a:bodyPr>
          <a:lstStyle/>
          <a:p>
            <a:r>
              <a:rPr lang="zh-CN"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存在量词</a:t>
            </a:r>
            <a:endParaRPr lang="zh-CN" altLang="en-US"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5" name="矩形 14"/>
          <p:cNvSpPr/>
          <p:nvPr/>
        </p:nvSpPr>
        <p:spPr>
          <a:xfrm>
            <a:off x="3137934" y="4734288"/>
            <a:ext cx="2165978" cy="523220"/>
          </a:xfrm>
          <a:prstGeom prst="rect">
            <a:avLst/>
          </a:prstGeom>
        </p:spPr>
        <p:txBody>
          <a:bodyPr wrap="none">
            <a:spAutoFit/>
          </a:bodyPr>
          <a:lstStyle/>
          <a:p>
            <a:r>
              <a:rPr lang="en-US" altLang="zh-CN" sz="2800" dirty="0">
                <a:solidFill>
                  <a:srgbClr val="C00000"/>
                </a:solidFill>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solidFill>
                  <a:srgbClr val="C00000"/>
                </a:solidFill>
                <a:latin typeface="NEU-BZ"/>
                <a:ea typeface="宋体" panose="02010600030101010101" pitchFamily="2" charset="-122"/>
                <a:cs typeface="宋体" panose="02010600030101010101" pitchFamily="2" charset="-122"/>
              </a:rPr>
              <a:t>∈</a:t>
            </a:r>
            <a:r>
              <a:rPr lang="en-US" altLang="zh-CN" sz="2800" i="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en-US"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6" name="矩形 15"/>
          <p:cNvSpPr/>
          <p:nvPr/>
        </p:nvSpPr>
        <p:spPr>
          <a:xfrm>
            <a:off x="7811773" y="4734288"/>
            <a:ext cx="2165978" cy="523220"/>
          </a:xfrm>
          <a:prstGeom prst="rect">
            <a:avLst/>
          </a:prstGeom>
        </p:spPr>
        <p:txBody>
          <a:bodyPr wrap="none">
            <a:spAutoFit/>
          </a:bodyPr>
          <a:lstStyle/>
          <a:p>
            <a:r>
              <a:rPr lang="en-US" altLang="zh-CN" sz="2800" dirty="0">
                <a:solidFill>
                  <a:srgbClr val="C00000"/>
                </a:solidFill>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solidFill>
                  <a:srgbClr val="C00000"/>
                </a:solidFill>
                <a:latin typeface="NEU-BZ"/>
                <a:ea typeface="宋体" panose="02010600030101010101" pitchFamily="2" charset="-122"/>
                <a:cs typeface="宋体" panose="02010600030101010101" pitchFamily="2" charset="-122"/>
              </a:rPr>
              <a:t>∈</a:t>
            </a:r>
            <a:r>
              <a:rPr lang="en-US" altLang="zh-CN" sz="2800" i="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en-US"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9846377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linds(horizont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linds(horizontal)">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2"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386050" y="1410966"/>
            <a:ext cx="9419901" cy="3242170"/>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从集合的观点看，全称量词命题是陈述某集合中的所有的元素都具有某种性质的命题；存在量词命题是陈述某集合中有或存在一些或至少一个元素具有某种性质的命题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有些全称量词命题中的全称量词是省略的，理解时需要把它补充出来</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0" name="矩形 9"/>
          <p:cNvSpPr/>
          <p:nvPr/>
        </p:nvSpPr>
        <p:spPr>
          <a:xfrm>
            <a:off x="875420" y="1246659"/>
            <a:ext cx="10441160" cy="362250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23725" y="476672"/>
            <a:ext cx="1439827" cy="461665"/>
          </a:xfrm>
          <a:prstGeom prst="rect">
            <a:avLst/>
          </a:prstGeom>
        </p:spPr>
        <p:txBody>
          <a:bodyPr wrap="square">
            <a:spAutoFit/>
          </a:bodyPr>
          <a:lstStyle/>
          <a:p>
            <a:pPr algn="ctr"/>
            <a:r>
              <a:rPr lang="zh-CN" altLang="en-US" sz="2400" b="1" dirty="0">
                <a:solidFill>
                  <a:srgbClr val="C00000"/>
                </a:solidFill>
                <a:latin typeface="黑体" panose="02010609060101010101" pitchFamily="49" charset="-122"/>
                <a:ea typeface="黑体" panose="02010609060101010101" pitchFamily="49" charset="-122"/>
              </a:rPr>
              <a:t>注意点</a:t>
            </a:r>
          </a:p>
        </p:txBody>
      </p:sp>
      <p:cxnSp>
        <p:nvCxnSpPr>
          <p:cNvPr id="5" name="直接连接符 4"/>
          <p:cNvCxnSpPr/>
          <p:nvPr/>
        </p:nvCxnSpPr>
        <p:spPr>
          <a:xfrm>
            <a:off x="-8255" y="967785"/>
            <a:ext cx="1830705" cy="0"/>
          </a:xfrm>
          <a:prstGeom prst="line">
            <a:avLst/>
          </a:prstGeom>
          <a:ln>
            <a:solidFill>
              <a:srgbClr val="C00000"/>
            </a:solidFill>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475070"/>
            <a:ext cx="11412000" cy="1949508"/>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判断下列命题是全称量词命题还是存在量词命题，并用量词符号</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或</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表述下列命题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对任意</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成立；</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 name="箭头: 五边形 2"/>
          <p:cNvSpPr/>
          <p:nvPr/>
        </p:nvSpPr>
        <p:spPr>
          <a:xfrm>
            <a:off x="0" y="644486"/>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a:solidFill>
                  <a:prstClr val="white"/>
                </a:solidFill>
                <a:effectLst>
                  <a:outerShdw blurRad="38100" dist="38100" dir="2700000" algn="tl">
                    <a:srgbClr val="000000">
                      <a:alpha val="43137"/>
                    </a:srgbClr>
                  </a:outerShdw>
                </a:effectLst>
                <a:latin typeface="+mj-ea"/>
                <a:ea typeface="+mj-ea"/>
              </a:rPr>
              <a:t>1</a:t>
            </a:r>
            <a:endParaRPr lang="zh-CN" altLang="en-US">
              <a:latin typeface="+mj-ea"/>
              <a:ea typeface="+mj-ea"/>
              <a:cs typeface="+mn-ea"/>
            </a:endParaRPr>
          </a:p>
        </p:txBody>
      </p:sp>
      <p:sp>
        <p:nvSpPr>
          <p:cNvPr id="6" name="矩形 5"/>
          <p:cNvSpPr/>
          <p:nvPr/>
        </p:nvSpPr>
        <p:spPr>
          <a:xfrm>
            <a:off x="390000" y="3274608"/>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全称量词命题，表示为</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7" name="组合 6"/>
          <p:cNvGrpSpPr/>
          <p:nvPr/>
        </p:nvGrpSpPr>
        <p:grpSpPr>
          <a:xfrm>
            <a:off x="513284" y="2923342"/>
            <a:ext cx="11127332" cy="360099"/>
            <a:chOff x="609716" y="4579755"/>
            <a:chExt cx="11127332" cy="360099"/>
          </a:xfrm>
        </p:grpSpPr>
        <p:cxnSp>
          <p:nvCxnSpPr>
            <p:cNvPr id="8" name="直接连接符 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1" name="矩形 10"/>
          <p:cNvSpPr/>
          <p:nvPr/>
        </p:nvSpPr>
        <p:spPr>
          <a:xfrm>
            <a:off x="390000" y="4251904"/>
            <a:ext cx="11412000" cy="656846"/>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有些整数既能被</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整除，又能被</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整除；</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2" name="矩形 11"/>
          <p:cNvSpPr/>
          <p:nvPr/>
        </p:nvSpPr>
        <p:spPr>
          <a:xfrm>
            <a:off x="390000" y="5580466"/>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存在量词命题，表示为</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Z</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既能被</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整除，又能被</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整除</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3" name="组合 12"/>
          <p:cNvGrpSpPr/>
          <p:nvPr/>
        </p:nvGrpSpPr>
        <p:grpSpPr>
          <a:xfrm>
            <a:off x="513284" y="5229200"/>
            <a:ext cx="11127332" cy="360099"/>
            <a:chOff x="609716" y="4579755"/>
            <a:chExt cx="11127332" cy="360099"/>
          </a:xfrm>
        </p:grpSpPr>
        <p:cxnSp>
          <p:nvCxnSpPr>
            <p:cNvPr id="14" name="直接连接符 13"/>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908720"/>
            <a:ext cx="11412000" cy="2031325"/>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判断下列命题是全称量词命题还是存在量词命题，并用量词符号</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或</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表述下列命题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某个四边形不是平行四边形</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 name="箭头: 五边形 2"/>
          <p:cNvSpPr/>
          <p:nvPr/>
        </p:nvSpPr>
        <p:spPr>
          <a:xfrm>
            <a:off x="0" y="1078136"/>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a:solidFill>
                  <a:prstClr val="white"/>
                </a:solidFill>
                <a:effectLst>
                  <a:outerShdw blurRad="38100" dist="38100" dir="2700000" algn="tl">
                    <a:srgbClr val="000000">
                      <a:alpha val="43137"/>
                    </a:srgbClr>
                  </a:outerShdw>
                </a:effectLst>
                <a:latin typeface="+mj-ea"/>
                <a:ea typeface="+mj-ea"/>
              </a:rPr>
              <a:t>1</a:t>
            </a:r>
            <a:endParaRPr lang="zh-CN" altLang="en-US">
              <a:latin typeface="+mj-ea"/>
              <a:ea typeface="+mj-ea"/>
              <a:cs typeface="+mn-ea"/>
            </a:endParaRPr>
          </a:p>
        </p:txBody>
      </p:sp>
      <p:sp>
        <p:nvSpPr>
          <p:cNvPr id="6" name="矩形 5"/>
          <p:cNvSpPr/>
          <p:nvPr/>
        </p:nvSpPr>
        <p:spPr>
          <a:xfrm>
            <a:off x="390000" y="3708258"/>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存在量词命题，表示为</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是四边形</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不是平行四边形</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7" name="组合 6"/>
          <p:cNvGrpSpPr/>
          <p:nvPr/>
        </p:nvGrpSpPr>
        <p:grpSpPr>
          <a:xfrm>
            <a:off x="513284" y="3356992"/>
            <a:ext cx="11127332" cy="360099"/>
            <a:chOff x="609716" y="4579755"/>
            <a:chExt cx="11127332" cy="360099"/>
          </a:xfrm>
        </p:grpSpPr>
        <p:cxnSp>
          <p:nvCxnSpPr>
            <p:cNvPr id="8" name="直接连接符 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Tree>
    <p:extLst>
      <p:ext uri="{BB962C8B-B14F-4D97-AF65-F5344CB8AC3E}">
        <p14:creationId xmlns:p14="http://schemas.microsoft.com/office/powerpoint/2010/main" val="30928521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360" y="1462683"/>
            <a:ext cx="11377264" cy="3046437"/>
          </a:xfrm>
          <a:prstGeom prst="rect">
            <a:avLst/>
          </a:prstGeom>
          <a:noFill/>
          <a:ln>
            <a:solidFill>
              <a:srgbClr val="109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95400" y="1668710"/>
            <a:ext cx="10801200" cy="2595839"/>
          </a:xfrm>
          <a:prstGeom prst="rect">
            <a:avLst/>
          </a:prstGeom>
        </p:spPr>
        <p:txBody>
          <a:bodyPr wrap="square">
            <a:spAutoFit/>
          </a:bodyPr>
          <a:lstStyle/>
          <a:p>
            <a:pPr>
              <a:lnSpc>
                <a:spcPct val="150000"/>
              </a:lnSpc>
              <a:spcAft>
                <a:spcPts val="0"/>
              </a:spcAft>
              <a:tabLst>
                <a:tab pos="2250440" algn="l"/>
              </a:tabLst>
            </a:pPr>
            <a:r>
              <a:rPr lang="zh-CN" altLang="zh-CN" sz="2800" b="1" dirty="0">
                <a:solidFill>
                  <a:srgbClr val="007E39"/>
                </a:solidFill>
                <a:latin typeface="Times New Roman" panose="02020603050405020304" pitchFamily="18" charset="0"/>
                <a:ea typeface="楷体" panose="02010609060101010101" pitchFamily="49" charset="-122"/>
                <a:cs typeface="Times New Roman" panose="02020603050405020304" pitchFamily="18" charset="0"/>
              </a:rPr>
              <a:t>判断一个命题是全称量词命题还是存在量词命题的方法</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判断的关键是看量词</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由于某些全称量词命题的量词可能省略，所以要根据命题表达的意义判断，同时要会用相应的量词符号正确表达命题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存在量词命题的存在量词一般不能省略</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0" name="组合 9"/>
          <p:cNvGrpSpPr/>
          <p:nvPr/>
        </p:nvGrpSpPr>
        <p:grpSpPr>
          <a:xfrm>
            <a:off x="-4" y="441094"/>
            <a:ext cx="2253293" cy="539634"/>
            <a:chOff x="-4" y="441094"/>
            <a:chExt cx="2253293" cy="539634"/>
          </a:xfrm>
        </p:grpSpPr>
        <p:grpSp>
          <p:nvGrpSpPr>
            <p:cNvPr id="12" name="组合 11"/>
            <p:cNvGrpSpPr/>
            <p:nvPr/>
          </p:nvGrpSpPr>
          <p:grpSpPr>
            <a:xfrm rot="5400000">
              <a:off x="856828" y="-415734"/>
              <a:ext cx="539634" cy="2253289"/>
              <a:chOff x="692687" y="471027"/>
              <a:chExt cx="991950" cy="2947885"/>
            </a:xfrm>
            <a:solidFill>
              <a:srgbClr val="109397"/>
            </a:solidFill>
          </p:grpSpPr>
          <p:sp>
            <p:nvSpPr>
              <p:cNvPr id="15" name="圆角矩形 14"/>
              <p:cNvSpPr/>
              <p:nvPr/>
            </p:nvSpPr>
            <p:spPr>
              <a:xfrm>
                <a:off x="695402" y="471027"/>
                <a:ext cx="989235" cy="2885966"/>
              </a:xfrm>
              <a:prstGeom prst="roundRect">
                <a:avLst>
                  <a:gd name="adj" fmla="val 0"/>
                </a:avLst>
              </a:prstGeom>
              <a:solidFill>
                <a:srgbClr val="0A5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lumMod val="85000"/>
                      </a:schemeClr>
                    </a:solidFill>
                  </a:rPr>
                  <a:t>  </a:t>
                </a:r>
                <a:endParaRPr lang="en-US" altLang="zh-CN" sz="2000" dirty="0">
                  <a:solidFill>
                    <a:schemeClr val="bg1">
                      <a:lumMod val="85000"/>
                    </a:schemeClr>
                  </a:solidFill>
                </a:endParaRPr>
              </a:p>
              <a:p>
                <a:r>
                  <a:rPr lang="zh-CN" altLang="en-US" sz="2000" dirty="0">
                    <a:solidFill>
                      <a:schemeClr val="bg1">
                        <a:lumMod val="85000"/>
                      </a:schemeClr>
                    </a:solidFill>
                  </a:rPr>
                  <a:t> </a:t>
                </a:r>
              </a:p>
            </p:txBody>
          </p:sp>
          <p:sp>
            <p:nvSpPr>
              <p:cNvPr id="16" name="矩形 15"/>
              <p:cNvSpPr/>
              <p:nvPr/>
            </p:nvSpPr>
            <p:spPr>
              <a:xfrm rot="5400000" flipH="1">
                <a:off x="1158753" y="2893034"/>
                <a:ext cx="59812" cy="9919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682700" y="478274"/>
              <a:ext cx="1557890" cy="477054"/>
            </a:xfrm>
            <a:prstGeom prst="rect">
              <a:avLst/>
            </a:prstGeom>
            <a:noFill/>
          </p:spPr>
          <p:txBody>
            <a:bodyPr wrap="square" rtlCol="0">
              <a:spAutoFit/>
            </a:bodyPr>
            <a:lstStyle/>
            <a:p>
              <a:pPr algn="ctr"/>
              <a:r>
                <a:rPr lang="zh-CN" altLang="en-US" sz="2500" dirty="0">
                  <a:solidFill>
                    <a:schemeClr val="bg1"/>
                  </a:solidFill>
                </a:rPr>
                <a:t>反思感悟</a:t>
              </a:r>
            </a:p>
          </p:txBody>
        </p:sp>
        <p:cxnSp>
          <p:nvCxnSpPr>
            <p:cNvPr id="14" name="直接连接符 13"/>
            <p:cNvCxnSpPr/>
            <p:nvPr/>
          </p:nvCxnSpPr>
          <p:spPr>
            <a:xfrm>
              <a:off x="-4" y="712512"/>
              <a:ext cx="69540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89999" y="476672"/>
            <a:ext cx="10977043" cy="3888500"/>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下列命题中全称量词命题的个数是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①</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任意一个自然数都是正整数；</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②</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有的平行四边形也是菱形；</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③</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边形的内角和是</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180°.</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A.0</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B.1</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C.2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D.3</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8" name="任意多边形: 形状 3"/>
          <p:cNvSpPr/>
          <p:nvPr/>
        </p:nvSpPr>
        <p:spPr>
          <a:xfrm>
            <a:off x="-14378" y="674519"/>
            <a:ext cx="2056606" cy="439207"/>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500" kern="100" dirty="0" smtClean="0">
                <a:solidFill>
                  <a:prstClr val="white"/>
                </a:solidFill>
                <a:latin typeface="+mj-ea"/>
                <a:ea typeface="+mj-ea"/>
                <a:cs typeface="Times New Roman" panose="02020603050405020304" pitchFamily="18" charset="0"/>
              </a:rPr>
              <a:t>跟踪训练</a:t>
            </a:r>
            <a:r>
              <a:rPr lang="en-US" altLang="zh-CN" sz="2500" kern="100" dirty="0" smtClean="0">
                <a:solidFill>
                  <a:prstClr val="white"/>
                </a:solidFill>
                <a:latin typeface="+mj-ea"/>
                <a:ea typeface="+mj-ea"/>
                <a:cs typeface="Times New Roman" panose="02020603050405020304" pitchFamily="18" charset="0"/>
              </a:rPr>
              <a:t>1</a:t>
            </a:r>
            <a:endParaRPr lang="zh-CN" altLang="en-US" dirty="0">
              <a:latin typeface="+mj-ea"/>
              <a:ea typeface="+mj-ea"/>
              <a:cs typeface="+mn-ea"/>
            </a:endParaRPr>
          </a:p>
        </p:txBody>
      </p:sp>
      <p:sp>
        <p:nvSpPr>
          <p:cNvPr id="11" name="TextBox 19"/>
          <p:cNvSpPr txBox="1"/>
          <p:nvPr/>
        </p:nvSpPr>
        <p:spPr>
          <a:xfrm>
            <a:off x="239539" y="3716386"/>
            <a:ext cx="756098" cy="78359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12" name="矩形 11"/>
          <p:cNvSpPr/>
          <p:nvPr/>
        </p:nvSpPr>
        <p:spPr>
          <a:xfrm>
            <a:off x="390000" y="4708301"/>
            <a:ext cx="11412000" cy="1384995"/>
          </a:xfrm>
          <a:prstGeom prst="rect">
            <a:avLst/>
          </a:prstGeom>
        </p:spPr>
        <p:txBody>
          <a:bodyPr wrap="square">
            <a:spAutoFit/>
          </a:bodyPr>
          <a:lstStyle/>
          <a:p>
            <a:pPr lvl="0">
              <a:lnSpc>
                <a:spcPct val="150000"/>
              </a:lnSpc>
            </a:pPr>
            <a:r>
              <a:rPr lang="zh-CN" altLang="en-US" sz="2800" dirty="0" smtClean="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①③</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是全称量词命题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pic>
        <p:nvPicPr>
          <p:cNvPr id="13" name="返回">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9498" y="6327667"/>
            <a:ext cx="952502" cy="399289"/>
          </a:xfrm>
          <a:prstGeom prst="rect">
            <a:avLst/>
          </a:prstGeom>
        </p:spPr>
      </p:pic>
    </p:spTree>
    <p:extLst>
      <p:ext uri="{BB962C8B-B14F-4D97-AF65-F5344CB8AC3E}">
        <p14:creationId xmlns:p14="http://schemas.microsoft.com/office/powerpoint/2010/main" val="12403643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9120336" y="0"/>
            <a:ext cx="3071664" cy="6858000"/>
          </a:xfrm>
          <a:prstGeom prst="rect">
            <a:avLst/>
          </a:prstGeom>
          <a:solidFill>
            <a:srgbClr val="1093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flipH="1">
            <a:off x="6786135" y="2320399"/>
            <a:ext cx="6871801" cy="2203399"/>
          </a:xfrm>
          <a:prstGeom prst="triangle">
            <a:avLst>
              <a:gd name="adj" fmla="val 506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8040236" y="0"/>
            <a:ext cx="1804035" cy="249301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220298" y="4221411"/>
            <a:ext cx="1764030" cy="263144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sp>
        <p:nvSpPr>
          <p:cNvPr id="15" name="六边形 14"/>
          <p:cNvSpPr/>
          <p:nvPr/>
        </p:nvSpPr>
        <p:spPr>
          <a:xfrm>
            <a:off x="8832215" y="2505710"/>
            <a:ext cx="1957070" cy="1699895"/>
          </a:xfrm>
          <a:prstGeom prst="hexagon">
            <a:avLst/>
          </a:prstGeom>
          <a:noFill/>
          <a:ln w="44450" cap="rnd">
            <a:solidFill>
              <a:srgbClr val="109397"/>
            </a:solidFill>
            <a:roun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lvl="0" algn="ctr"/>
            <a:r>
              <a:rPr lang="en-US" altLang="zh-CN" sz="6600" smtClean="0">
                <a:solidFill>
                  <a:srgbClr val="109397"/>
                </a:solidFill>
              </a:rPr>
              <a:t>02</a:t>
            </a:r>
            <a:endParaRPr lang="en-US" altLang="zh-CN" sz="6600">
              <a:solidFill>
                <a:srgbClr val="109397"/>
              </a:solidFill>
            </a:endParaRPr>
          </a:p>
        </p:txBody>
      </p:sp>
      <p:sp>
        <p:nvSpPr>
          <p:cNvPr id="16" name="矩形 15"/>
          <p:cNvSpPr/>
          <p:nvPr/>
        </p:nvSpPr>
        <p:spPr>
          <a:xfrm>
            <a:off x="407368" y="2196864"/>
            <a:ext cx="7556581" cy="2308324"/>
          </a:xfrm>
          <a:prstGeom prst="rect">
            <a:avLst/>
          </a:prstGeom>
        </p:spPr>
        <p:txBody>
          <a:bodyPr wrap="square">
            <a:spAutoFit/>
          </a:bodyPr>
          <a:lstStyle/>
          <a:p>
            <a:r>
              <a:rPr lang="zh-CN" altLang="zh-CN" sz="7000" b="1" dirty="0">
                <a:solidFill>
                  <a:prstClr val="black"/>
                </a:solidFill>
                <a:latin typeface="微软雅黑" panose="020B0503020204020204" charset="-122"/>
                <a:ea typeface="微软雅黑" panose="020B0503020204020204" charset="-122"/>
              </a:rPr>
              <a:t>含量词命题的真假判断</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603688"/>
            <a:ext cx="11412000" cy="1303177"/>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rPr>
              <a:t>              </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课本例</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判断下列命题的真假：</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8" name="箭头: 五边形 2"/>
          <p:cNvSpPr/>
          <p:nvPr/>
        </p:nvSpPr>
        <p:spPr>
          <a:xfrm>
            <a:off x="0" y="778056"/>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smtClean="0">
                <a:solidFill>
                  <a:prstClr val="white"/>
                </a:solidFill>
                <a:effectLst>
                  <a:outerShdw blurRad="38100" dist="38100" dir="2700000" algn="tl">
                    <a:srgbClr val="000000">
                      <a:alpha val="43137"/>
                    </a:srgbClr>
                  </a:outerShdw>
                </a:effectLst>
                <a:latin typeface="+mj-ea"/>
                <a:ea typeface="+mj-ea"/>
              </a:rPr>
              <a:t>2</a:t>
            </a:r>
            <a:endParaRPr lang="zh-CN" altLang="en-US">
              <a:latin typeface="+mj-ea"/>
              <a:ea typeface="+mj-ea"/>
              <a:cs typeface="+mn-ea"/>
            </a:endParaRPr>
          </a:p>
        </p:txBody>
      </p:sp>
      <p:sp>
        <p:nvSpPr>
          <p:cNvPr id="7" name="矩形 6"/>
          <p:cNvSpPr/>
          <p:nvPr/>
        </p:nvSpPr>
        <p:spPr>
          <a:xfrm>
            <a:off x="390000" y="2539130"/>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因为当</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成立，所以，</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是真命题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2" name="组合 11"/>
          <p:cNvGrpSpPr/>
          <p:nvPr/>
        </p:nvGrpSpPr>
        <p:grpSpPr>
          <a:xfrm>
            <a:off x="513284" y="2187864"/>
            <a:ext cx="11127332" cy="360099"/>
            <a:chOff x="609716" y="4579755"/>
            <a:chExt cx="11127332" cy="360099"/>
          </a:xfrm>
        </p:grpSpPr>
        <p:cxnSp>
          <p:nvCxnSpPr>
            <p:cNvPr id="13" name="直接连接符 12"/>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5" name="矩形 14"/>
          <p:cNvSpPr/>
          <p:nvPr/>
        </p:nvSpPr>
        <p:spPr>
          <a:xfrm>
            <a:off x="390000" y="3578146"/>
            <a:ext cx="11412000" cy="656846"/>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6" name="矩形 15"/>
          <p:cNvSpPr/>
          <p:nvPr/>
        </p:nvSpPr>
        <p:spPr>
          <a:xfrm>
            <a:off x="390000" y="4788378"/>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因为当</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不成立，所以，</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是假命题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7" name="组合 16"/>
          <p:cNvGrpSpPr/>
          <p:nvPr/>
        </p:nvGrpSpPr>
        <p:grpSpPr>
          <a:xfrm>
            <a:off x="513284" y="4437112"/>
            <a:ext cx="11127332" cy="360099"/>
            <a:chOff x="609716" y="4579755"/>
            <a:chExt cx="11127332" cy="360099"/>
          </a:xfrm>
        </p:grpSpPr>
        <p:cxnSp>
          <p:nvCxnSpPr>
            <p:cNvPr id="18" name="直接连接符 1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404664"/>
            <a:ext cx="11412000" cy="1384995"/>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rPr>
              <a:t>              </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课本例</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判断下列命题的真假：</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-8=0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8" name="箭头: 五边形 2"/>
          <p:cNvSpPr/>
          <p:nvPr/>
        </p:nvSpPr>
        <p:spPr>
          <a:xfrm>
            <a:off x="0" y="579032"/>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smtClean="0">
                <a:solidFill>
                  <a:prstClr val="white"/>
                </a:solidFill>
                <a:effectLst>
                  <a:outerShdw blurRad="38100" dist="38100" dir="2700000" algn="tl">
                    <a:srgbClr val="000000">
                      <a:alpha val="43137"/>
                    </a:srgbClr>
                  </a:outerShdw>
                </a:effectLst>
                <a:latin typeface="+mj-ea"/>
                <a:ea typeface="+mj-ea"/>
              </a:rPr>
              <a:t>2</a:t>
            </a:r>
            <a:endParaRPr lang="zh-CN" altLang="en-US">
              <a:latin typeface="+mj-ea"/>
              <a:ea typeface="+mj-ea"/>
              <a:cs typeface="+mn-ea"/>
            </a:endParaRPr>
          </a:p>
        </p:txBody>
      </p:sp>
      <mc:AlternateContent xmlns:mc="http://schemas.openxmlformats.org/markup-compatibility/2006" xmlns:a14="http://schemas.microsoft.com/office/drawing/2010/main">
        <mc:Choice Requires="a14">
          <p:sp>
            <p:nvSpPr>
              <p:cNvPr id="7" name="矩形 6"/>
              <p:cNvSpPr/>
              <p:nvPr/>
            </p:nvSpPr>
            <p:spPr>
              <a:xfrm>
                <a:off x="390000" y="2340106"/>
                <a:ext cx="11412000" cy="1447897"/>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因为使</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-8=0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成立的</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的值只有</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14:m>
                  <m:oMath xmlns:m="http://schemas.openxmlformats.org/officeDocument/2006/math">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e>
                    </m:rad>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与</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14:m>
                  <m:oMath xmlns:m="http://schemas.openxmlformats.org/officeDocument/2006/math">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e>
                    </m:rad>
                    <m:r>
                      <a:rPr lang="zh-CN" altLang="zh-CN" sz="2800">
                        <a:effectLst/>
                        <a:latin typeface="Cambria Math" panose="02040503050406030204" pitchFamily="18" charset="0"/>
                        <a:ea typeface="仿宋" panose="02010609060101010101" pitchFamily="49" charset="-122"/>
                        <a:cs typeface="Times New Roman" panose="02020603050405020304" pitchFamily="18" charset="0"/>
                      </a:rPr>
                      <m:t>，</m:t>
                    </m:r>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但它们都不是有理数，所以，</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-8=0</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是假命题</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7" name="矩形 6"/>
              <p:cNvSpPr>
                <a:spLocks noRot="1" noChangeAspect="1" noMove="1" noResize="1" noEditPoints="1" noAdjustHandles="1" noChangeArrowheads="1" noChangeShapeType="1" noTextEdit="1"/>
              </p:cNvSpPr>
              <p:nvPr/>
            </p:nvSpPr>
            <p:spPr>
              <a:xfrm>
                <a:off x="390000" y="2340106"/>
                <a:ext cx="11412000" cy="1447897"/>
              </a:xfrm>
              <a:prstGeom prst="rect">
                <a:avLst/>
              </a:prstGeom>
              <a:blipFill rotWithShape="0">
                <a:blip r:embed="rId3"/>
                <a:stretch>
                  <a:fillRect l="-1122" b="-5907"/>
                </a:stretch>
              </a:blipFill>
            </p:spPr>
            <p:txBody>
              <a:bodyPr/>
              <a:lstStyle/>
              <a:p>
                <a:r>
                  <a:rPr lang="zh-CN" altLang="en-US">
                    <a:noFill/>
                  </a:rPr>
                  <a:t> </a:t>
                </a:r>
              </a:p>
            </p:txBody>
          </p:sp>
        </mc:Fallback>
      </mc:AlternateContent>
      <p:grpSp>
        <p:nvGrpSpPr>
          <p:cNvPr id="12" name="组合 11"/>
          <p:cNvGrpSpPr/>
          <p:nvPr/>
        </p:nvGrpSpPr>
        <p:grpSpPr>
          <a:xfrm>
            <a:off x="513284" y="1988840"/>
            <a:ext cx="11127332" cy="360099"/>
            <a:chOff x="609716" y="4579755"/>
            <a:chExt cx="11127332" cy="360099"/>
          </a:xfrm>
        </p:grpSpPr>
        <p:cxnSp>
          <p:nvCxnSpPr>
            <p:cNvPr id="13" name="直接连接符 12"/>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5" name="矩形 14"/>
          <p:cNvSpPr/>
          <p:nvPr/>
        </p:nvSpPr>
        <p:spPr>
          <a:xfrm>
            <a:off x="390000" y="3806040"/>
            <a:ext cx="11412000" cy="656846"/>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6" name="矩形 15"/>
          <p:cNvSpPr/>
          <p:nvPr/>
        </p:nvSpPr>
        <p:spPr>
          <a:xfrm>
            <a:off x="390000" y="5016272"/>
            <a:ext cx="11412000" cy="1304203"/>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因为对任意实数</a:t>
            </a:r>
            <a:r>
              <a:rPr lang="en-US" altLang="zh-CN" sz="2800" i="1" dirty="0">
                <a:latin typeface="Times New Roman" panose="02020603050405020304" pitchFamily="18" charset="0"/>
                <a:ea typeface="宋体" panose="02010600030101010101" pitchFamily="2" charset="-122"/>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，都有</a:t>
            </a:r>
            <a:r>
              <a:rPr lang="en-US" altLang="zh-CN" sz="2800" i="1" dirty="0" err="1">
                <a:latin typeface="Times New Roman" panose="02020603050405020304" pitchFamily="18" charset="0"/>
                <a:ea typeface="宋体" panose="02010600030101010101" pitchFamily="2" charset="-122"/>
              </a:rPr>
              <a:t>x</a:t>
            </a:r>
            <a:r>
              <a:rPr lang="en-US" altLang="zh-CN" sz="2800" baseline="30000" dirty="0" err="1">
                <a:latin typeface="Times New Roman" panose="02020603050405020304" pitchFamily="18" charset="0"/>
                <a:ea typeface="宋体" panose="02010600030101010101" pitchFamily="2" charset="-122"/>
              </a:rPr>
              <a:t>2</a:t>
            </a:r>
            <a:r>
              <a:rPr lang="en-US" altLang="zh-CN" sz="2800" dirty="0" err="1">
                <a:latin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，所以，对任意实数</a:t>
            </a:r>
            <a:r>
              <a:rPr lang="en-US" altLang="zh-CN" sz="2800" i="1" dirty="0">
                <a:latin typeface="Times New Roman" panose="02020603050405020304" pitchFamily="18" charset="0"/>
                <a:ea typeface="宋体" panose="02010600030101010101" pitchFamily="2" charset="-122"/>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，都有</a:t>
            </a:r>
            <a:r>
              <a:rPr lang="en-US" altLang="zh-CN" sz="2800" i="1" dirty="0" err="1">
                <a:latin typeface="Times New Roman" panose="02020603050405020304" pitchFamily="18" charset="0"/>
                <a:ea typeface="宋体" panose="02010600030101010101" pitchFamily="2" charset="-122"/>
              </a:rPr>
              <a:t>x</a:t>
            </a:r>
            <a:r>
              <a:rPr lang="en-US" altLang="zh-CN" sz="2800" baseline="30000" dirty="0" err="1">
                <a:latin typeface="Times New Roman" panose="02020603050405020304" pitchFamily="18" charset="0"/>
                <a:ea typeface="宋体" panose="02010600030101010101" pitchFamily="2" charset="-122"/>
              </a:rPr>
              <a:t>2</a:t>
            </a:r>
            <a:r>
              <a:rPr lang="en-US" altLang="zh-CN" sz="2800" dirty="0" err="1">
                <a:latin typeface="Times New Roman" panose="02020603050405020304" pitchFamily="18" charset="0"/>
                <a:ea typeface="宋体" panose="02010600030101010101" pitchFamily="2" charset="-122"/>
              </a:rPr>
              <a:t>+2</a:t>
            </a:r>
            <a:r>
              <a:rPr lang="en-US" altLang="zh-CN" sz="2800" dirty="0" err="1">
                <a:latin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rPr>
              <a:t>2</a:t>
            </a:r>
            <a:r>
              <a:rPr lang="en-US" altLang="zh-CN" sz="2800" dirty="0">
                <a:latin typeface="Times New Roman" panose="02020603050405020304" pitchFamily="18" charset="0"/>
                <a:ea typeface="宋体" panose="02010600030101010101" pitchFamily="2" charset="-122"/>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，即对任意实数</a:t>
            </a:r>
            <a:r>
              <a:rPr lang="en-US" altLang="zh-CN" sz="2800" i="1" dirty="0">
                <a:latin typeface="Times New Roman" panose="02020603050405020304" pitchFamily="18" charset="0"/>
                <a:ea typeface="宋体" panose="02010600030101010101" pitchFamily="2" charset="-122"/>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，都有</a:t>
            </a:r>
            <a:r>
              <a:rPr lang="en-US" altLang="zh-CN" sz="2800" i="1" dirty="0" err="1">
                <a:latin typeface="Times New Roman" panose="02020603050405020304" pitchFamily="18" charset="0"/>
                <a:ea typeface="宋体" panose="02010600030101010101" pitchFamily="2" charset="-122"/>
              </a:rPr>
              <a:t>x</a:t>
            </a:r>
            <a:r>
              <a:rPr lang="en-US" altLang="zh-CN" sz="2800" baseline="30000" dirty="0" err="1">
                <a:latin typeface="Times New Roman" panose="02020603050405020304" pitchFamily="18" charset="0"/>
                <a:ea typeface="宋体" panose="02010600030101010101" pitchFamily="2" charset="-122"/>
              </a:rPr>
              <a:t>2</a:t>
            </a:r>
            <a:r>
              <a:rPr lang="en-US" altLang="zh-CN" sz="2800" dirty="0" err="1">
                <a:latin typeface="Times New Roman" panose="02020603050405020304" pitchFamily="18" charset="0"/>
                <a:ea typeface="宋体" panose="02010600030101010101" pitchFamily="2" charset="-122"/>
              </a:rPr>
              <a:t>+2</a:t>
            </a:r>
            <a:r>
              <a:rPr lang="en-US" altLang="zh-CN" sz="2800" dirty="0">
                <a:latin typeface="Times New Roman" panose="02020603050405020304" pitchFamily="18" charset="0"/>
                <a:ea typeface="宋体" panose="02010600030101010101" pitchFamily="2" charset="-122"/>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成立，因此，</a:t>
            </a:r>
            <a:r>
              <a:rPr lang="en-US" altLang="zh-CN" sz="2800" dirty="0">
                <a:latin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rPr>
              <a:t>x</a:t>
            </a:r>
            <a:r>
              <a:rPr lang="zh-CN" altLang="zh-CN" sz="2800" dirty="0">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rPr>
              <a:t>x</a:t>
            </a:r>
            <a:r>
              <a:rPr lang="en-US" altLang="zh-CN" sz="2800" baseline="30000" dirty="0" err="1">
                <a:latin typeface="Times New Roman" panose="02020603050405020304" pitchFamily="18" charset="0"/>
                <a:ea typeface="宋体" panose="02010600030101010101" pitchFamily="2" charset="-122"/>
              </a:rPr>
              <a:t>2</a:t>
            </a:r>
            <a:r>
              <a:rPr lang="en-US" altLang="zh-CN" sz="2800" dirty="0" err="1">
                <a:latin typeface="Times New Roman" panose="02020603050405020304" pitchFamily="18" charset="0"/>
                <a:ea typeface="宋体" panose="02010600030101010101" pitchFamily="2" charset="-122"/>
              </a:rPr>
              <a:t>+2</a:t>
            </a:r>
            <a:r>
              <a:rPr lang="en-US" altLang="zh-CN" sz="2800" dirty="0">
                <a:latin typeface="Times New Roman" panose="02020603050405020304" pitchFamily="18" charset="0"/>
                <a:ea typeface="宋体" panose="02010600030101010101" pitchFamily="2" charset="-122"/>
              </a:rPr>
              <a:t>&gt;0</a:t>
            </a:r>
            <a:r>
              <a:rPr lang="en-US" altLang="zh-CN" sz="2800" dirty="0">
                <a:latin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是真命题</a:t>
            </a:r>
            <a:r>
              <a:rPr lang="en-US" altLang="zh-CN" sz="2800" dirty="0">
                <a:latin typeface="Times New Roman" panose="02020603050405020304" pitchFamily="18" charset="0"/>
                <a:ea typeface="宋体" panose="02010600030101010101" pitchFamily="2" charset="-122"/>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7" name="组合 16"/>
          <p:cNvGrpSpPr/>
          <p:nvPr/>
        </p:nvGrpSpPr>
        <p:grpSpPr>
          <a:xfrm>
            <a:off x="513284" y="4665006"/>
            <a:ext cx="11127332" cy="360099"/>
            <a:chOff x="609716" y="4579755"/>
            <a:chExt cx="11127332" cy="360099"/>
          </a:xfrm>
        </p:grpSpPr>
        <p:cxnSp>
          <p:nvCxnSpPr>
            <p:cNvPr id="18" name="直接连接符 1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Tree>
    <p:extLst>
      <p:ext uri="{BB962C8B-B14F-4D97-AF65-F5344CB8AC3E}">
        <p14:creationId xmlns:p14="http://schemas.microsoft.com/office/powerpoint/2010/main" val="41384817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404664"/>
            <a:ext cx="11412000" cy="1303177"/>
          </a:xfrm>
          <a:prstGeom prst="rect">
            <a:avLst/>
          </a:prstGeom>
        </p:spPr>
        <p:txBody>
          <a:bodyPr wrap="square">
            <a:spAutoFit/>
          </a:bodyPr>
          <a:lstStyle/>
          <a:p>
            <a:pPr>
              <a:lnSpc>
                <a:spcPct val="150000"/>
              </a:lnSpc>
              <a:spcAft>
                <a:spcPts val="0"/>
              </a:spcAft>
              <a:tabLst>
                <a:tab pos="2250440" algn="l"/>
              </a:tabLst>
            </a:pPr>
            <a:r>
              <a:rPr lang="zh-CN" altLang="en-US"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判断</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下列命题的真假</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Z</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8" name="箭头: 五边形 2"/>
          <p:cNvSpPr/>
          <p:nvPr/>
        </p:nvSpPr>
        <p:spPr>
          <a:xfrm>
            <a:off x="0" y="579032"/>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smtClean="0">
                <a:solidFill>
                  <a:prstClr val="white"/>
                </a:solidFill>
                <a:effectLst>
                  <a:outerShdw blurRad="38100" dist="38100" dir="2700000" algn="tl">
                    <a:srgbClr val="000000">
                      <a:alpha val="43137"/>
                    </a:srgbClr>
                  </a:outerShdw>
                </a:effectLst>
                <a:latin typeface="+mj-ea"/>
                <a:ea typeface="+mj-ea"/>
              </a:rPr>
              <a:t>2</a:t>
            </a:r>
            <a:endParaRPr lang="zh-CN" altLang="en-US">
              <a:latin typeface="+mj-ea"/>
              <a:ea typeface="+mj-ea"/>
              <a:cs typeface="+mn-ea"/>
            </a:endParaRPr>
          </a:p>
        </p:txBody>
      </p:sp>
      <p:sp>
        <p:nvSpPr>
          <p:cNvPr id="7" name="矩形 6"/>
          <p:cNvSpPr/>
          <p:nvPr/>
        </p:nvSpPr>
        <p:spPr>
          <a:xfrm>
            <a:off x="390000" y="2340106"/>
            <a:ext cx="11412000" cy="1303177"/>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Z</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，且</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=-1&lt;1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所以该命题是真命题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2" name="组合 11"/>
          <p:cNvGrpSpPr/>
          <p:nvPr/>
        </p:nvGrpSpPr>
        <p:grpSpPr>
          <a:xfrm>
            <a:off x="513284" y="1988840"/>
            <a:ext cx="11127332" cy="360099"/>
            <a:chOff x="609716" y="4579755"/>
            <a:chExt cx="11127332" cy="360099"/>
          </a:xfrm>
        </p:grpSpPr>
        <p:cxnSp>
          <p:nvCxnSpPr>
            <p:cNvPr id="13" name="直接连接符 12"/>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5" name="矩形 14"/>
          <p:cNvSpPr/>
          <p:nvPr/>
        </p:nvSpPr>
        <p:spPr>
          <a:xfrm>
            <a:off x="390000" y="3806040"/>
            <a:ext cx="11412000" cy="656846"/>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在平面直角坐标系中，任意有序实数对</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都对应一点</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6" name="矩形 15"/>
          <p:cNvSpPr/>
          <p:nvPr/>
        </p:nvSpPr>
        <p:spPr>
          <a:xfrm>
            <a:off x="390000" y="5016272"/>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由有序实数对与平面直角坐标系中的点的对应关系知，该命题是真命题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7" name="组合 16"/>
          <p:cNvGrpSpPr/>
          <p:nvPr/>
        </p:nvGrpSpPr>
        <p:grpSpPr>
          <a:xfrm>
            <a:off x="513284" y="4665006"/>
            <a:ext cx="11127332" cy="360099"/>
            <a:chOff x="609716" y="4579755"/>
            <a:chExt cx="11127332" cy="360099"/>
          </a:xfrm>
        </p:grpSpPr>
        <p:cxnSp>
          <p:nvCxnSpPr>
            <p:cNvPr id="18" name="直接连接符 1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Tree>
    <p:extLst>
      <p:ext uri="{BB962C8B-B14F-4D97-AF65-F5344CB8AC3E}">
        <p14:creationId xmlns:p14="http://schemas.microsoft.com/office/powerpoint/2010/main" val="17277069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982469"/>
            <a:ext cx="11412000" cy="1384995"/>
          </a:xfrm>
          <a:prstGeom prst="rect">
            <a:avLst/>
          </a:prstGeom>
        </p:spPr>
        <p:txBody>
          <a:bodyPr wrap="square">
            <a:spAutoFit/>
          </a:bodyPr>
          <a:lstStyle/>
          <a:p>
            <a:pPr>
              <a:lnSpc>
                <a:spcPct val="150000"/>
              </a:lnSpc>
              <a:spcAft>
                <a:spcPts val="0"/>
              </a:spcAft>
              <a:tabLst>
                <a:tab pos="2250440" algn="l"/>
              </a:tabLst>
            </a:pPr>
            <a:r>
              <a:rPr lang="zh-CN" altLang="en-US"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判断</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下列命题的真假</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8" name="箭头: 五边形 2"/>
          <p:cNvSpPr/>
          <p:nvPr/>
        </p:nvSpPr>
        <p:spPr>
          <a:xfrm>
            <a:off x="0" y="1156837"/>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smtClean="0">
                <a:solidFill>
                  <a:prstClr val="white"/>
                </a:solidFill>
                <a:effectLst>
                  <a:outerShdw blurRad="38100" dist="38100" dir="2700000" algn="tl">
                    <a:srgbClr val="000000">
                      <a:alpha val="43137"/>
                    </a:srgbClr>
                  </a:outerShdw>
                </a:effectLst>
                <a:latin typeface="+mj-ea"/>
                <a:ea typeface="+mj-ea"/>
              </a:rPr>
              <a:t>2</a:t>
            </a:r>
            <a:endParaRPr lang="zh-CN" altLang="en-US">
              <a:latin typeface="+mj-ea"/>
              <a:ea typeface="+mj-ea"/>
              <a:cs typeface="+mn-ea"/>
            </a:endParaRPr>
          </a:p>
        </p:txBody>
      </p:sp>
      <p:sp>
        <p:nvSpPr>
          <p:cNvPr id="7" name="矩形 6"/>
          <p:cNvSpPr/>
          <p:nvPr/>
        </p:nvSpPr>
        <p:spPr>
          <a:xfrm>
            <a:off x="390000" y="2917911"/>
            <a:ext cx="11412000" cy="1303177"/>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所以该命题是假命题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2" name="组合 11"/>
          <p:cNvGrpSpPr/>
          <p:nvPr/>
        </p:nvGrpSpPr>
        <p:grpSpPr>
          <a:xfrm>
            <a:off x="513284" y="2566645"/>
            <a:ext cx="11127332" cy="360099"/>
            <a:chOff x="609716" y="4579755"/>
            <a:chExt cx="11127332" cy="360099"/>
          </a:xfrm>
        </p:grpSpPr>
        <p:cxnSp>
          <p:nvCxnSpPr>
            <p:cNvPr id="13" name="直接连接符 12"/>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Tree>
    <p:extLst>
      <p:ext uri="{BB962C8B-B14F-4D97-AF65-F5344CB8AC3E}">
        <p14:creationId xmlns:p14="http://schemas.microsoft.com/office/powerpoint/2010/main" val="31662664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360" y="1340768"/>
            <a:ext cx="11377264" cy="3816424"/>
          </a:xfrm>
          <a:prstGeom prst="rect">
            <a:avLst/>
          </a:prstGeom>
          <a:noFill/>
          <a:ln>
            <a:solidFill>
              <a:srgbClr val="109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17452" y="1623508"/>
            <a:ext cx="10522046" cy="3242170"/>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要判定一个存在量词命题为真，只要在给定的集合内找到一个元素，使命题为真即可；否则命题为假</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要判定一个全称量词命题为真，必须对给定集合中的每一个元素，命题都为真；但要判定一个全称量词命题为假，只要在给定的集合中找到一个元素，使命题为假</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2" name="组合 11"/>
          <p:cNvGrpSpPr/>
          <p:nvPr/>
        </p:nvGrpSpPr>
        <p:grpSpPr>
          <a:xfrm>
            <a:off x="-4" y="441094"/>
            <a:ext cx="2253293" cy="539634"/>
            <a:chOff x="-4" y="441094"/>
            <a:chExt cx="2253293" cy="539634"/>
          </a:xfrm>
        </p:grpSpPr>
        <p:grpSp>
          <p:nvGrpSpPr>
            <p:cNvPr id="13" name="组合 12"/>
            <p:cNvGrpSpPr/>
            <p:nvPr/>
          </p:nvGrpSpPr>
          <p:grpSpPr>
            <a:xfrm rot="5400000">
              <a:off x="856828" y="-415734"/>
              <a:ext cx="539634" cy="2253289"/>
              <a:chOff x="692687" y="471027"/>
              <a:chExt cx="991950" cy="2947885"/>
            </a:xfrm>
            <a:solidFill>
              <a:srgbClr val="109397"/>
            </a:solidFill>
          </p:grpSpPr>
          <p:sp>
            <p:nvSpPr>
              <p:cNvPr id="16" name="圆角矩形 15"/>
              <p:cNvSpPr/>
              <p:nvPr/>
            </p:nvSpPr>
            <p:spPr>
              <a:xfrm>
                <a:off x="695402" y="471027"/>
                <a:ext cx="989235" cy="2885966"/>
              </a:xfrm>
              <a:prstGeom prst="roundRect">
                <a:avLst>
                  <a:gd name="adj" fmla="val 0"/>
                </a:avLst>
              </a:prstGeom>
              <a:solidFill>
                <a:srgbClr val="0A5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lumMod val="85000"/>
                      </a:schemeClr>
                    </a:solidFill>
                  </a:rPr>
                  <a:t>  </a:t>
                </a:r>
                <a:endParaRPr lang="en-US" altLang="zh-CN" sz="2000" dirty="0">
                  <a:solidFill>
                    <a:schemeClr val="bg1">
                      <a:lumMod val="85000"/>
                    </a:schemeClr>
                  </a:solidFill>
                </a:endParaRPr>
              </a:p>
              <a:p>
                <a:r>
                  <a:rPr lang="zh-CN" altLang="en-US" sz="2000" dirty="0">
                    <a:solidFill>
                      <a:schemeClr val="bg1">
                        <a:lumMod val="85000"/>
                      </a:schemeClr>
                    </a:solidFill>
                  </a:rPr>
                  <a:t> </a:t>
                </a:r>
              </a:p>
            </p:txBody>
          </p:sp>
          <p:sp>
            <p:nvSpPr>
              <p:cNvPr id="17" name="矩形 16"/>
              <p:cNvSpPr/>
              <p:nvPr/>
            </p:nvSpPr>
            <p:spPr>
              <a:xfrm rot="5400000" flipH="1">
                <a:off x="1158753" y="2893034"/>
                <a:ext cx="59812" cy="9919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682700" y="478274"/>
              <a:ext cx="1557890" cy="477054"/>
            </a:xfrm>
            <a:prstGeom prst="rect">
              <a:avLst/>
            </a:prstGeom>
            <a:noFill/>
          </p:spPr>
          <p:txBody>
            <a:bodyPr wrap="square" rtlCol="0">
              <a:spAutoFit/>
            </a:bodyPr>
            <a:lstStyle/>
            <a:p>
              <a:pPr algn="ctr"/>
              <a:r>
                <a:rPr lang="zh-CN" altLang="en-US" sz="2500" dirty="0">
                  <a:solidFill>
                    <a:schemeClr val="bg1"/>
                  </a:solidFill>
                </a:rPr>
                <a:t>反思感悟</a:t>
              </a:r>
            </a:p>
          </p:txBody>
        </p:sp>
        <p:cxnSp>
          <p:nvCxnSpPr>
            <p:cNvPr id="15" name="直接连接符 14"/>
            <p:cNvCxnSpPr/>
            <p:nvPr/>
          </p:nvCxnSpPr>
          <p:spPr>
            <a:xfrm>
              <a:off x="-4" y="712512"/>
              <a:ext cx="69540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89999" y="978918"/>
            <a:ext cx="11250617" cy="3242170"/>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多选</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下列命题中是真命题的是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-3|+2</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对角线互相垂直的四边形是菱形</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为整数，则</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是偶数</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ac</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bc</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8" name="任意多边形: 形状 3"/>
          <p:cNvSpPr/>
          <p:nvPr/>
        </p:nvSpPr>
        <p:spPr>
          <a:xfrm>
            <a:off x="-14378" y="1176765"/>
            <a:ext cx="2056606" cy="439207"/>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500" kern="100" dirty="0" smtClean="0">
                <a:solidFill>
                  <a:prstClr val="white"/>
                </a:solidFill>
                <a:latin typeface="+mj-ea"/>
                <a:ea typeface="+mj-ea"/>
                <a:cs typeface="Times New Roman" panose="02020603050405020304" pitchFamily="18" charset="0"/>
              </a:rPr>
              <a:t>跟踪训练</a:t>
            </a:r>
            <a:r>
              <a:rPr lang="en-US" altLang="zh-CN" sz="2500" kern="100" dirty="0" smtClean="0">
                <a:solidFill>
                  <a:prstClr val="white"/>
                </a:solidFill>
                <a:latin typeface="+mj-ea"/>
                <a:ea typeface="+mj-ea"/>
                <a:cs typeface="Times New Roman" panose="02020603050405020304" pitchFamily="18" charset="0"/>
              </a:rPr>
              <a:t>2</a:t>
            </a:r>
            <a:endParaRPr lang="zh-CN" altLang="en-US" dirty="0">
              <a:latin typeface="+mj-ea"/>
              <a:ea typeface="+mj-ea"/>
              <a:cs typeface="+mn-ea"/>
            </a:endParaRPr>
          </a:p>
        </p:txBody>
      </p:sp>
      <p:sp>
        <p:nvSpPr>
          <p:cNvPr id="8" name="TextBox 19"/>
          <p:cNvSpPr txBox="1"/>
          <p:nvPr/>
        </p:nvSpPr>
        <p:spPr>
          <a:xfrm>
            <a:off x="239650" y="1653278"/>
            <a:ext cx="756098" cy="78359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11" name="TextBox 19"/>
          <p:cNvSpPr txBox="1"/>
          <p:nvPr/>
        </p:nvSpPr>
        <p:spPr>
          <a:xfrm>
            <a:off x="239650" y="2917775"/>
            <a:ext cx="756098" cy="78359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90000" y="764704"/>
            <a:ext cx="11250616" cy="3970318"/>
          </a:xfrm>
          <a:prstGeom prst="rect">
            <a:avLst/>
          </a:prstGeom>
        </p:spPr>
        <p:txBody>
          <a:bodyPr wrap="square">
            <a:spAutoFit/>
          </a:bodyPr>
          <a:lstStyle/>
          <a:p>
            <a:pPr lvl="0">
              <a:lnSpc>
                <a:spcPct val="150000"/>
              </a:lnSpc>
            </a:pPr>
            <a:r>
              <a:rPr lang="zh-CN" altLang="en-US" sz="2800" dirty="0" smtClean="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-3|+2=2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为真命题；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，对角线互相垂直且平分的四边形是菱形，故</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为假命题；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，相邻两个整数必有一个奇数，一个偶数，乘积为偶数，故</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为真命题；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ac</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bc</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或</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为假命题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pic>
        <p:nvPicPr>
          <p:cNvPr id="12" name="返回">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9498" y="6327667"/>
            <a:ext cx="952502" cy="399289"/>
          </a:xfrm>
          <a:prstGeom prst="rect">
            <a:avLst/>
          </a:prstGeom>
        </p:spPr>
      </p:pic>
    </p:spTree>
    <p:extLst>
      <p:ext uri="{BB962C8B-B14F-4D97-AF65-F5344CB8AC3E}">
        <p14:creationId xmlns:p14="http://schemas.microsoft.com/office/powerpoint/2010/main" val="12660512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9120336" y="0"/>
            <a:ext cx="3071664" cy="6858000"/>
          </a:xfrm>
          <a:prstGeom prst="rect">
            <a:avLst/>
          </a:prstGeom>
          <a:solidFill>
            <a:srgbClr val="1093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5400000" flipH="1">
            <a:off x="6786135" y="2320399"/>
            <a:ext cx="6871801" cy="2203399"/>
          </a:xfrm>
          <a:prstGeom prst="triangle">
            <a:avLst>
              <a:gd name="adj" fmla="val 506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p:nvPr/>
        </p:nvCxnSpPr>
        <p:spPr>
          <a:xfrm>
            <a:off x="8040236" y="0"/>
            <a:ext cx="1804035" cy="249301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8220298" y="4221411"/>
            <a:ext cx="1764030" cy="263144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sp>
        <p:nvSpPr>
          <p:cNvPr id="21" name="六边形 20"/>
          <p:cNvSpPr/>
          <p:nvPr/>
        </p:nvSpPr>
        <p:spPr>
          <a:xfrm>
            <a:off x="8832215" y="2505710"/>
            <a:ext cx="1957070" cy="1699895"/>
          </a:xfrm>
          <a:prstGeom prst="hexagon">
            <a:avLst/>
          </a:prstGeom>
          <a:noFill/>
          <a:ln w="44450" cap="rnd">
            <a:solidFill>
              <a:srgbClr val="109397"/>
            </a:solidFill>
            <a:roun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lvl="0" algn="ctr"/>
            <a:r>
              <a:rPr lang="en-US" altLang="zh-CN" sz="6600" smtClean="0">
                <a:solidFill>
                  <a:srgbClr val="109397"/>
                </a:solidFill>
              </a:rPr>
              <a:t>03</a:t>
            </a:r>
            <a:endParaRPr lang="en-US" altLang="zh-CN" sz="6600">
              <a:solidFill>
                <a:srgbClr val="109397"/>
              </a:solidFill>
            </a:endParaRPr>
          </a:p>
        </p:txBody>
      </p:sp>
      <p:sp>
        <p:nvSpPr>
          <p:cNvPr id="22" name="矩形 21"/>
          <p:cNvSpPr/>
          <p:nvPr/>
        </p:nvSpPr>
        <p:spPr>
          <a:xfrm>
            <a:off x="407368" y="2110500"/>
            <a:ext cx="8208912" cy="2308324"/>
          </a:xfrm>
          <a:prstGeom prst="rect">
            <a:avLst/>
          </a:prstGeom>
        </p:spPr>
        <p:txBody>
          <a:bodyPr wrap="square">
            <a:spAutoFit/>
          </a:bodyPr>
          <a:lstStyle/>
          <a:p>
            <a:r>
              <a:rPr lang="zh-CN" altLang="zh-CN" sz="7000" b="1" dirty="0">
                <a:solidFill>
                  <a:prstClr val="black"/>
                </a:solidFill>
                <a:latin typeface="微软雅黑" panose="020B0503020204020204" charset="-122"/>
                <a:ea typeface="微软雅黑" panose="020B0503020204020204" charset="-122"/>
              </a:rPr>
              <a:t>由含量词命题的真假求参数的范围</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188640"/>
            <a:ext cx="11412000" cy="1384995"/>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已知集合</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6</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|6-</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，且</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Lucida Sans Unicode" panose="020B0602030504020204" pitchFamily="34" charset="0"/>
                <a:ea typeface="Arial Unicode MS" panose="020B0604020202020204" pitchFamily="34"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是真命题，求</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的取值范围</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2" name="箭头: 五边形 2"/>
          <p:cNvSpPr/>
          <p:nvPr/>
        </p:nvSpPr>
        <p:spPr>
          <a:xfrm>
            <a:off x="0" y="357312"/>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smtClean="0">
                <a:solidFill>
                  <a:prstClr val="white"/>
                </a:solidFill>
                <a:effectLst>
                  <a:outerShdw blurRad="38100" dist="38100" dir="2700000" algn="tl">
                    <a:srgbClr val="000000">
                      <a:alpha val="43137"/>
                    </a:srgbClr>
                  </a:outerShdw>
                </a:effectLst>
                <a:latin typeface="+mj-ea"/>
                <a:ea typeface="+mj-ea"/>
              </a:rPr>
              <a:t>3</a:t>
            </a:r>
            <a:endParaRPr lang="zh-CN" altLang="en-US">
              <a:latin typeface="+mj-ea"/>
              <a:ea typeface="+mj-ea"/>
              <a:cs typeface="+mn-ea"/>
            </a:endParaRPr>
          </a:p>
        </p:txBody>
      </p:sp>
      <p:grpSp>
        <p:nvGrpSpPr>
          <p:cNvPr id="7" name="组合 6"/>
          <p:cNvGrpSpPr/>
          <p:nvPr/>
        </p:nvGrpSpPr>
        <p:grpSpPr>
          <a:xfrm>
            <a:off x="513284" y="1743897"/>
            <a:ext cx="11127332" cy="360099"/>
            <a:chOff x="609716" y="4579755"/>
            <a:chExt cx="11127332" cy="360099"/>
          </a:xfrm>
        </p:grpSpPr>
        <p:cxnSp>
          <p:nvCxnSpPr>
            <p:cNvPr id="8" name="直接连接符 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mc:AlternateContent xmlns:mc="http://schemas.openxmlformats.org/markup-compatibility/2006" xmlns:a14="http://schemas.microsoft.com/office/drawing/2010/main">
        <mc:Choice Requires="a14">
          <p:sp>
            <p:nvSpPr>
              <p:cNvPr id="10" name="矩形 9"/>
              <p:cNvSpPr/>
              <p:nvPr/>
            </p:nvSpPr>
            <p:spPr>
              <a:xfrm>
                <a:off x="390000" y="2060848"/>
                <a:ext cx="11412000" cy="3753015"/>
              </a:xfrm>
              <a:prstGeom prst="rect">
                <a:avLst/>
              </a:prstGeom>
            </p:spPr>
            <p:txBody>
              <a:bodyPr wrap="square">
                <a:spAutoFit/>
              </a:bodyPr>
              <a:lstStyle/>
              <a:p>
                <a:pPr>
                  <a:lnSpc>
                    <a:spcPct val="150000"/>
                  </a:lnSpc>
                  <a:spcAft>
                    <a:spcPts val="0"/>
                  </a:spcAft>
                  <a:tabLst>
                    <a:tab pos="2250440" algn="l"/>
                  </a:tabLst>
                </a:pPr>
                <a:r>
                  <a:rPr lang="zh-CN" altLang="zh-CN" sz="2800" dirty="0" smtClean="0">
                    <a:latin typeface="Times New Roman" panose="02020603050405020304" pitchFamily="18" charset="0"/>
                    <a:ea typeface="仿宋" panose="02010609060101010101" pitchFamily="49" charset="-122"/>
                    <a:cs typeface="Times New Roman" panose="02020603050405020304" pitchFamily="18" charset="0"/>
                  </a:rPr>
                  <a:t>由于命题</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是真命题，</a:t>
                </a:r>
                <a:endParaRPr lang="zh-CN" altLang="zh-CN" sz="2800" dirty="0">
                  <a:effectLst/>
                  <a:latin typeface="NEU-BZ"/>
                  <a:ea typeface="宋体" panose="02010600030101010101" pitchFamily="2" charset="-122"/>
                  <a:cs typeface="Times New Roman" panose="02020603050405020304" pitchFamily="18" charset="0"/>
                </a:endParaRPr>
              </a:p>
              <a:p>
                <a:pPr>
                  <a:lnSpc>
                    <a:spcPct val="11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Lucida Sans Unicode" panose="020B0602030504020204" pitchFamily="34" charset="0"/>
                    <a:ea typeface="Arial Unicode MS" panose="020B0604020202020204" pitchFamily="34"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m>
                          <m:mPr>
                            <m:plcHide m:val="on"/>
                            <m:mcs>
                              <m:mc>
                                <m:mcPr>
                                  <m:count m:val="1"/>
                                  <m:mcJc m:val="center"/>
                                </m:mcPr>
                              </m:mc>
                            </m:mcs>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mP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6</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e>
                          </m:m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6</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b="0" i="0" smtClean="0">
                                  <a:effectLst/>
                                  <a:latin typeface="Cambria Math" panose="02040503050406030204" pitchFamily="18" charset="0"/>
                                  <a:ea typeface="宋体" panose="02010600030101010101" pitchFamily="2" charset="-122"/>
                                  <a:cs typeface="Times New Roman" panose="02020603050405020304" pitchFamily="18" charset="0"/>
                                </a:rPr>
                                <m:t>      </m:t>
                              </m:r>
                            </m:e>
                          </m:mr>
                          <m:m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+3≤6</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b="0" i="1" smtClean="0">
                                  <a:effectLst/>
                                  <a:latin typeface="Cambria Math" panose="02040503050406030204" pitchFamily="18" charset="0"/>
                                  <a:ea typeface="宋体" panose="02010600030101010101" pitchFamily="2" charset="-122"/>
                                  <a:cs typeface="Times New Roman" panose="02020603050405020304" pitchFamily="18" charset="0"/>
                                </a:rPr>
                                <m:t>         </m:t>
                              </m:r>
                            </m:e>
                          </m:mr>
                        </m:m>
                      </m:e>
                    </m:d>
                  </m:oMath>
                </a14:m>
                <a:endParaRPr lang="zh-CN" altLang="zh-CN" sz="2800" dirty="0">
                  <a:effectLst/>
                  <a:latin typeface="NEU-BZ"/>
                  <a:ea typeface="宋体" panose="02010600030101010101" pitchFamily="2" charset="-122"/>
                  <a:cs typeface="Times New Roman" panose="02020603050405020304" pitchFamily="18" charset="0"/>
                </a:endParaRPr>
              </a:p>
              <a:p>
                <a:pPr>
                  <a:lnSpc>
                    <a:spcPct val="12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解得</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oMath>
                </a14:m>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2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的取值范围为</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e>
                        </m:d>
                      </m:e>
                    </m:d>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10" name="矩形 9"/>
              <p:cNvSpPr>
                <a:spLocks noRot="1" noChangeAspect="1" noMove="1" noResize="1" noEditPoints="1" noAdjustHandles="1" noChangeArrowheads="1" noChangeShapeType="1" noTextEdit="1"/>
              </p:cNvSpPr>
              <p:nvPr/>
            </p:nvSpPr>
            <p:spPr>
              <a:xfrm>
                <a:off x="390000" y="2060848"/>
                <a:ext cx="11412000" cy="3753015"/>
              </a:xfrm>
              <a:prstGeom prst="rect">
                <a:avLst/>
              </a:prstGeom>
              <a:blipFill rotWithShape="0">
                <a:blip r:embed="rId3"/>
                <a:stretch>
                  <a:fillRect l="-1122"/>
                </a:stretch>
              </a:blipFill>
            </p:spPr>
            <p:txBody>
              <a:bodyPr/>
              <a:lstStyle/>
              <a:p>
                <a:r>
                  <a:rPr lang="zh-CN" alt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89999" y="89200"/>
            <a:ext cx="11250617" cy="656846"/>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把本例中命题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改为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，求</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的取值范围</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8" name="任意多边形: 形状 3"/>
          <p:cNvSpPr/>
          <p:nvPr/>
        </p:nvSpPr>
        <p:spPr>
          <a:xfrm>
            <a:off x="-14378" y="268759"/>
            <a:ext cx="2056606" cy="439207"/>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zh-CN" sz="2500" kern="100" dirty="0">
                <a:solidFill>
                  <a:prstClr val="white"/>
                </a:solidFill>
                <a:latin typeface="+mj-ea"/>
                <a:ea typeface="+mj-ea"/>
                <a:cs typeface="Times New Roman" panose="02020603050405020304" pitchFamily="18" charset="0"/>
              </a:rPr>
              <a:t>延伸探究</a:t>
            </a:r>
            <a:r>
              <a:rPr lang="en-US" altLang="zh-CN" sz="2500" kern="100" dirty="0">
                <a:solidFill>
                  <a:prstClr val="white"/>
                </a:solidFill>
                <a:latin typeface="+mj-ea"/>
                <a:ea typeface="+mj-ea"/>
                <a:cs typeface="Times New Roman" panose="02020603050405020304" pitchFamily="18" charset="0"/>
              </a:rPr>
              <a:t>1</a:t>
            </a:r>
            <a:endParaRPr lang="zh-CN" altLang="en-US" sz="2500" kern="100" dirty="0">
              <a:solidFill>
                <a:prstClr val="white"/>
              </a:solidFill>
              <a:latin typeface="+mj-ea"/>
              <a:ea typeface="+mj-ea"/>
              <a:cs typeface="Times New Roman" panose="02020603050405020304" pitchFamily="18" charset="0"/>
            </a:endParaRPr>
          </a:p>
        </p:txBody>
      </p:sp>
      <p:grpSp>
        <p:nvGrpSpPr>
          <p:cNvPr id="9" name="组合 8"/>
          <p:cNvGrpSpPr/>
          <p:nvPr/>
        </p:nvGrpSpPr>
        <p:grpSpPr>
          <a:xfrm>
            <a:off x="513284" y="1007016"/>
            <a:ext cx="11127332" cy="360099"/>
            <a:chOff x="609716" y="4579755"/>
            <a:chExt cx="11127332" cy="360099"/>
          </a:xfrm>
        </p:grpSpPr>
        <p:cxnSp>
          <p:nvCxnSpPr>
            <p:cNvPr id="12" name="直接连接符 11"/>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mc:AlternateContent xmlns:mc="http://schemas.openxmlformats.org/markup-compatibility/2006" xmlns:a14="http://schemas.microsoft.com/office/drawing/2010/main">
        <mc:Choice Requires="a14">
          <p:sp>
            <p:nvSpPr>
              <p:cNvPr id="14" name="矩形 13"/>
              <p:cNvSpPr/>
              <p:nvPr/>
            </p:nvSpPr>
            <p:spPr>
              <a:xfrm>
                <a:off x="390000" y="1395975"/>
                <a:ext cx="11412000" cy="5377691"/>
              </a:xfrm>
              <a:prstGeom prst="rect">
                <a:avLst/>
              </a:prstGeom>
            </p:spPr>
            <p:txBody>
              <a:bodyPr wrap="square">
                <a:spAutoFit/>
              </a:bodyPr>
              <a:lstStyle/>
              <a:p>
                <a:pPr>
                  <a:lnSpc>
                    <a:spcPct val="150000"/>
                  </a:lnSpc>
                  <a:spcAft>
                    <a:spcPts val="0"/>
                  </a:spcAft>
                  <a:tabLst>
                    <a:tab pos="2250440" algn="l"/>
                  </a:tabLst>
                </a:pP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为真，则</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Lucida Sans Unicode" panose="020B0602030504020204" pitchFamily="34" charset="0"/>
                    <a:ea typeface="Arial Unicode MS" panose="020B0604020202020204" pitchFamily="34"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2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Lucida Sans Unicode" panose="020B0602030504020204" pitchFamily="34" charset="0"/>
                    <a:ea typeface="Arial Unicode MS" panose="020B0604020202020204" pitchFamily="34"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6-</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1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m>
                          <m:mPr>
                            <m:plcHide m:val="on"/>
                            <m:mcs>
                              <m:mc>
                                <m:mcPr>
                                  <m:count m:val="1"/>
                                  <m:mcJc m:val="center"/>
                                </m:mcPr>
                              </m:mc>
                            </m:mcs>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mPr>
                          <m:m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3≤6</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≤6</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e>
                          </m:mr>
                          <m:m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r>
                                <a:rPr lang="en-US" altLang="zh-CN" sz="2800" b="0" i="1" smtClean="0">
                                  <a:effectLst/>
                                  <a:latin typeface="Cambria Math" panose="02040503050406030204" pitchFamily="18" charset="0"/>
                                  <a:ea typeface="宋体" panose="02010600030101010101" pitchFamily="2" charset="-122"/>
                                  <a:cs typeface="Times New Roman" panose="02020603050405020304" pitchFamily="18" charset="0"/>
                                </a:rPr>
                                <m:t>                         </m:t>
                              </m:r>
                            </m:e>
                          </m:mr>
                        </m:m>
                      </m:e>
                    </m:d>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或</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m>
                          <m:mPr>
                            <m:plcHide m:val="on"/>
                            <m:mcs>
                              <m:mc>
                                <m:mcPr>
                                  <m:count m:val="1"/>
                                  <m:mcJc m:val="center"/>
                                </m:mcPr>
                              </m:mc>
                            </m:mcs>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mPr>
                          <m:m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+3≤6</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e>
                          </m:mr>
                          <m:m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r>
                                <a:rPr lang="en-US" altLang="zh-CN" sz="2800" b="0" i="1" smtClean="0">
                                  <a:effectLst/>
                                  <a:latin typeface="Cambria Math" panose="02040503050406030204" pitchFamily="18" charset="0"/>
                                  <a:ea typeface="宋体" panose="02010600030101010101" pitchFamily="2" charset="-122"/>
                                  <a:cs typeface="Times New Roman" panose="02020603050405020304" pitchFamily="18" charset="0"/>
                                </a:rPr>
                                <m:t>                         </m:t>
                              </m:r>
                            </m:e>
                          </m:mr>
                        </m:m>
                      </m:e>
                    </m:d>
                  </m:oMath>
                </a14:m>
                <a:endParaRPr lang="zh-CN" altLang="zh-CN" sz="2800" dirty="0">
                  <a:effectLst/>
                  <a:latin typeface="NEU-BZ"/>
                  <a:ea typeface="宋体" panose="02010600030101010101" pitchFamily="2" charset="-122"/>
                  <a:cs typeface="Times New Roman" panose="02020603050405020304" pitchFamily="18" charset="0"/>
                </a:endParaRPr>
              </a:p>
              <a:p>
                <a:pPr>
                  <a:lnSpc>
                    <a:spcPct val="11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或</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m>
                          <m:mPr>
                            <m:plcHide m:val="on"/>
                            <m:mcs>
                              <m:mc>
                                <m:mcPr>
                                  <m:count m:val="1"/>
                                  <m:mcJc m:val="center"/>
                                </m:mcPr>
                              </m:mc>
                            </m:mcs>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mP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6</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&lt;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e>
                          </m:mr>
                          <m:m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+3&gt;6</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b="0" i="0" smtClean="0">
                                  <a:effectLst/>
                                  <a:latin typeface="Cambria Math" panose="02040503050406030204" pitchFamily="18" charset="0"/>
                                  <a:ea typeface="宋体" panose="02010600030101010101" pitchFamily="2" charset="-122"/>
                                  <a:cs typeface="Times New Roman" panose="02020603050405020304" pitchFamily="18" charset="0"/>
                                </a:rPr>
                                <m:t>   </m:t>
                              </m:r>
                            </m:e>
                          </m:mr>
                          <m:m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b="0" i="0" smtClean="0">
                                  <a:effectLst/>
                                  <a:latin typeface="Cambria Math" panose="02040503050406030204" pitchFamily="18" charset="0"/>
                                  <a:ea typeface="宋体" panose="02010600030101010101" pitchFamily="2" charset="-122"/>
                                  <a:cs typeface="Times New Roman" panose="02020603050405020304" pitchFamily="18" charset="0"/>
                                </a:rPr>
                                <m:t>           </m:t>
                              </m:r>
                            </m:e>
                          </m:mr>
                        </m:m>
                      </m:e>
                    </m:d>
                  </m:oMath>
                </a14:m>
                <a:endParaRPr lang="zh-CN" altLang="zh-CN" sz="2800" dirty="0">
                  <a:effectLst/>
                  <a:latin typeface="NEU-BZ"/>
                  <a:ea typeface="宋体" panose="02010600030101010101" pitchFamily="2" charset="-122"/>
                  <a:cs typeface="Times New Roman" panose="02020603050405020304" pitchFamily="18" charset="0"/>
                </a:endParaRPr>
              </a:p>
              <a:p>
                <a:pPr>
                  <a:lnSpc>
                    <a:spcPct val="12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解得</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r>
                      <a:rPr lang="zh-CN" altLang="zh-CN" sz="2800">
                        <a:effectLst/>
                        <a:latin typeface="Cambria Math" panose="02040503050406030204" pitchFamily="18" charset="0"/>
                        <a:ea typeface="仿宋" panose="02010609060101010101" pitchFamily="49" charset="-122"/>
                        <a:cs typeface="Times New Roman" panose="02020603050405020304" pitchFamily="18" charset="0"/>
                      </a:rPr>
                      <m:t>，</m:t>
                    </m:r>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的取值范围为</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e>
                        </m:d>
                      </m:e>
                    </m:d>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14" name="矩形 13"/>
              <p:cNvSpPr>
                <a:spLocks noRot="1" noChangeAspect="1" noMove="1" noResize="1" noEditPoints="1" noAdjustHandles="1" noChangeArrowheads="1" noChangeShapeType="1" noTextEdit="1"/>
              </p:cNvSpPr>
              <p:nvPr/>
            </p:nvSpPr>
            <p:spPr>
              <a:xfrm>
                <a:off x="390000" y="1395975"/>
                <a:ext cx="11412000" cy="5377691"/>
              </a:xfrm>
              <a:prstGeom prst="rect">
                <a:avLst/>
              </a:prstGeom>
              <a:blipFill rotWithShape="0">
                <a:blip r:embed="rId3"/>
                <a:stretch>
                  <a:fillRect l="-112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5965270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89999" y="377232"/>
            <a:ext cx="11412001" cy="1303177"/>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把本例中的命题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改为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，是否存在实数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，使命</a:t>
            </a:r>
            <a:r>
              <a:rPr lang="zh-CN" altLang="zh-CN" sz="2800" spc="-100" dirty="0">
                <a:latin typeface="Times New Roman" panose="02020603050405020304" pitchFamily="18" charset="0"/>
                <a:ea typeface="楷体" panose="02010609060101010101" pitchFamily="49" charset="-122"/>
                <a:cs typeface="Times New Roman" panose="02020603050405020304" pitchFamily="18" charset="0"/>
              </a:rPr>
              <a:t>题</a:t>
            </a:r>
            <a:r>
              <a:rPr lang="en-US" altLang="zh-CN" sz="2800" i="1" spc="-100"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spc="-100" dirty="0">
                <a:latin typeface="Times New Roman" panose="02020603050405020304" pitchFamily="18" charset="0"/>
                <a:ea typeface="楷体" panose="02010609060101010101" pitchFamily="49" charset="-122"/>
                <a:cs typeface="Times New Roman" panose="02020603050405020304" pitchFamily="18" charset="0"/>
              </a:rPr>
              <a:t>是真命题？若存在，求出实数</a:t>
            </a:r>
            <a:r>
              <a:rPr lang="en-US" altLang="zh-CN" sz="2800" i="1" spc="-100"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spc="-100" dirty="0">
                <a:latin typeface="Times New Roman" panose="02020603050405020304" pitchFamily="18" charset="0"/>
                <a:ea typeface="楷体" panose="02010609060101010101" pitchFamily="49" charset="-122"/>
                <a:cs typeface="Times New Roman" panose="02020603050405020304" pitchFamily="18" charset="0"/>
              </a:rPr>
              <a:t>的取值范围；若不存在，说明理由</a:t>
            </a:r>
            <a:r>
              <a:rPr lang="en-US" altLang="zh-CN" sz="2800" spc="-1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spc="-100" dirty="0">
              <a:effectLst/>
              <a:latin typeface="NEU-BZ"/>
              <a:ea typeface="宋体" panose="02010600030101010101" pitchFamily="2" charset="-122"/>
              <a:cs typeface="Times New Roman" panose="02020603050405020304" pitchFamily="18" charset="0"/>
            </a:endParaRPr>
          </a:p>
        </p:txBody>
      </p:sp>
      <p:sp>
        <p:nvSpPr>
          <p:cNvPr id="18" name="任意多边形: 形状 3"/>
          <p:cNvSpPr/>
          <p:nvPr/>
        </p:nvSpPr>
        <p:spPr>
          <a:xfrm>
            <a:off x="-14378" y="556791"/>
            <a:ext cx="2056606" cy="439207"/>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zh-CN" sz="2500" kern="100" dirty="0">
                <a:solidFill>
                  <a:prstClr val="white"/>
                </a:solidFill>
                <a:latin typeface="+mj-ea"/>
                <a:ea typeface="+mj-ea"/>
                <a:cs typeface="Times New Roman" panose="02020603050405020304" pitchFamily="18" charset="0"/>
              </a:rPr>
              <a:t>延伸</a:t>
            </a:r>
            <a:r>
              <a:rPr lang="zh-CN" altLang="zh-CN" sz="2500" kern="100" dirty="0" smtClean="0">
                <a:solidFill>
                  <a:prstClr val="white"/>
                </a:solidFill>
                <a:latin typeface="+mj-ea"/>
                <a:ea typeface="+mj-ea"/>
                <a:cs typeface="Times New Roman" panose="02020603050405020304" pitchFamily="18" charset="0"/>
              </a:rPr>
              <a:t>探究</a:t>
            </a:r>
            <a:r>
              <a:rPr lang="en-US" altLang="zh-CN" sz="2500" kern="100" dirty="0" smtClean="0">
                <a:solidFill>
                  <a:prstClr val="white"/>
                </a:solidFill>
                <a:latin typeface="+mj-ea"/>
                <a:ea typeface="+mj-ea"/>
                <a:cs typeface="Times New Roman" panose="02020603050405020304" pitchFamily="18" charset="0"/>
              </a:rPr>
              <a:t>2</a:t>
            </a:r>
            <a:endParaRPr lang="zh-CN" altLang="en-US" sz="2500" kern="100" dirty="0">
              <a:solidFill>
                <a:prstClr val="white"/>
              </a:solidFill>
              <a:latin typeface="+mj-ea"/>
              <a:ea typeface="+mj-ea"/>
              <a:cs typeface="Times New Roman" panose="02020603050405020304" pitchFamily="18" charset="0"/>
            </a:endParaRPr>
          </a:p>
        </p:txBody>
      </p:sp>
      <p:grpSp>
        <p:nvGrpSpPr>
          <p:cNvPr id="9" name="组合 8"/>
          <p:cNvGrpSpPr/>
          <p:nvPr/>
        </p:nvGrpSpPr>
        <p:grpSpPr>
          <a:xfrm>
            <a:off x="513284" y="2097642"/>
            <a:ext cx="11127332" cy="360099"/>
            <a:chOff x="609716" y="4579755"/>
            <a:chExt cx="11127332" cy="360099"/>
          </a:xfrm>
        </p:grpSpPr>
        <p:cxnSp>
          <p:nvCxnSpPr>
            <p:cNvPr id="12" name="直接连接符 11"/>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mc:AlternateContent xmlns:mc="http://schemas.openxmlformats.org/markup-compatibility/2006" xmlns:a14="http://schemas.microsoft.com/office/drawing/2010/main">
        <mc:Choice Requires="a14">
          <p:sp>
            <p:nvSpPr>
              <p:cNvPr id="14" name="矩形 13"/>
              <p:cNvSpPr/>
              <p:nvPr/>
            </p:nvSpPr>
            <p:spPr>
              <a:xfrm>
                <a:off x="390000" y="2486601"/>
                <a:ext cx="11412000" cy="3462679"/>
              </a:xfrm>
              <a:prstGeom prst="rect">
                <a:avLst/>
              </a:prstGeom>
            </p:spPr>
            <p:txBody>
              <a:bodyPr wrap="square">
                <a:spAutoFit/>
              </a:bodyPr>
              <a:lstStyle/>
              <a:p>
                <a:pPr>
                  <a:lnSpc>
                    <a:spcPct val="150000"/>
                  </a:lnSpc>
                  <a:spcAft>
                    <a:spcPts val="0"/>
                  </a:spcAft>
                  <a:tabLst>
                    <a:tab pos="2250440" algn="l"/>
                  </a:tabLst>
                </a:pPr>
                <a:r>
                  <a:rPr lang="zh-CN" altLang="zh-CN" sz="2800" dirty="0" smtClean="0">
                    <a:latin typeface="Times New Roman" panose="02020603050405020304" pitchFamily="18" charset="0"/>
                    <a:ea typeface="仿宋" panose="02010609060101010101" pitchFamily="49" charset="-122"/>
                    <a:cs typeface="Times New Roman" panose="02020603050405020304" pitchFamily="18" charset="0"/>
                  </a:rPr>
                  <a:t>假设存在实数</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，使命题</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是真命题，</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Lucida Sans Unicode" panose="020B0602030504020204" pitchFamily="34" charset="0"/>
                    <a:ea typeface="Arial Unicode MS" panose="020B0604020202020204" pitchFamily="34"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1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m>
                          <m:mPr>
                            <m:plcHide m:val="on"/>
                            <m:mcs>
                              <m:mc>
                                <m:mcPr>
                                  <m:count m:val="1"/>
                                  <m:mcJc m:val="center"/>
                                </m:mcPr>
                              </m:mc>
                            </m:mcs>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mP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6</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e>
                          </m:m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6</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b="0" i="0" smtClean="0">
                                  <a:effectLst/>
                                  <a:latin typeface="Cambria Math" panose="02040503050406030204" pitchFamily="18" charset="0"/>
                                  <a:ea typeface="宋体" panose="02010600030101010101" pitchFamily="2" charset="-122"/>
                                  <a:cs typeface="Times New Roman" panose="02020603050405020304" pitchFamily="18" charset="0"/>
                                </a:rPr>
                                <m:t>      </m:t>
                              </m:r>
                            </m:e>
                          </m:mr>
                          <m:m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+3≥6</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b="0" i="1" smtClean="0">
                                  <a:effectLst/>
                                  <a:latin typeface="Cambria Math" panose="02040503050406030204" pitchFamily="18" charset="0"/>
                                  <a:ea typeface="宋体" panose="02010600030101010101" pitchFamily="2" charset="-122"/>
                                  <a:cs typeface="Times New Roman" panose="02020603050405020304" pitchFamily="18" charset="0"/>
                                </a:rPr>
                                <m:t>         </m:t>
                              </m:r>
                            </m:e>
                          </m:mr>
                        </m:m>
                      </m:e>
                    </m:d>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解得</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9</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所以存在实数</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，使命题</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是真命题，</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的取值范围为</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9</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14" name="矩形 13"/>
              <p:cNvSpPr>
                <a:spLocks noRot="1" noChangeAspect="1" noMove="1" noResize="1" noEditPoints="1" noAdjustHandles="1" noChangeArrowheads="1" noChangeShapeType="1" noTextEdit="1"/>
              </p:cNvSpPr>
              <p:nvPr/>
            </p:nvSpPr>
            <p:spPr>
              <a:xfrm>
                <a:off x="390000" y="2486601"/>
                <a:ext cx="11412000" cy="3462679"/>
              </a:xfrm>
              <a:prstGeom prst="rect">
                <a:avLst/>
              </a:prstGeom>
              <a:blipFill rotWithShape="0">
                <a:blip r:embed="rId3"/>
                <a:stretch>
                  <a:fillRect l="-1122" b="-422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619907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360" y="1217073"/>
            <a:ext cx="11377264" cy="2643975"/>
          </a:xfrm>
          <a:prstGeom prst="rect">
            <a:avLst/>
          </a:prstGeom>
          <a:noFill/>
          <a:ln>
            <a:solidFill>
              <a:srgbClr val="109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95400" y="1475926"/>
            <a:ext cx="10769916" cy="194950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Aft>
                <a:spcPts val="0"/>
              </a:spcAft>
              <a:tabLst>
                <a:tab pos="2250440" algn="l"/>
              </a:tabLst>
            </a:pPr>
            <a:r>
              <a:rPr lang="zh-CN" altLang="zh-CN" sz="2800" b="1" dirty="0">
                <a:solidFill>
                  <a:srgbClr val="007E39"/>
                </a:solidFill>
                <a:latin typeface="Times New Roman" panose="02020603050405020304" pitchFamily="18" charset="0"/>
                <a:ea typeface="楷体" panose="02010609060101010101" pitchFamily="49" charset="-122"/>
                <a:cs typeface="Times New Roman" panose="02020603050405020304" pitchFamily="18" charset="0"/>
              </a:rPr>
              <a:t>含量词命题的真假求参数取值范围</a:t>
            </a:r>
          </a:p>
          <a:p>
            <a:pPr>
              <a:lnSpc>
                <a:spcPct val="150000"/>
              </a:lnSpc>
              <a:spcAft>
                <a:spcPts val="0"/>
              </a:spcAft>
              <a:tabLst>
                <a:tab pos="2250440" algn="l"/>
              </a:tabLst>
            </a:pP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把命题的真假问题转化为集合间的关系或函数的最值问题，再转化为关于参数的不等式</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组</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求参数的取值范围</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5" name="组合 4"/>
          <p:cNvGrpSpPr/>
          <p:nvPr/>
        </p:nvGrpSpPr>
        <p:grpSpPr>
          <a:xfrm>
            <a:off x="-4" y="441094"/>
            <a:ext cx="2253293" cy="539634"/>
            <a:chOff x="-4" y="441094"/>
            <a:chExt cx="2253293" cy="539634"/>
          </a:xfrm>
        </p:grpSpPr>
        <p:grpSp>
          <p:nvGrpSpPr>
            <p:cNvPr id="2" name="组合 1"/>
            <p:cNvGrpSpPr/>
            <p:nvPr/>
          </p:nvGrpSpPr>
          <p:grpSpPr>
            <a:xfrm rot="5400000">
              <a:off x="856828" y="-415734"/>
              <a:ext cx="539634" cy="2253289"/>
              <a:chOff x="692687" y="471027"/>
              <a:chExt cx="991950" cy="2947885"/>
            </a:xfrm>
            <a:solidFill>
              <a:srgbClr val="109397"/>
            </a:solidFill>
          </p:grpSpPr>
          <p:sp>
            <p:nvSpPr>
              <p:cNvPr id="4" name="圆角矩形 3"/>
              <p:cNvSpPr/>
              <p:nvPr/>
            </p:nvSpPr>
            <p:spPr>
              <a:xfrm>
                <a:off x="695402" y="471027"/>
                <a:ext cx="989235" cy="2885966"/>
              </a:xfrm>
              <a:prstGeom prst="roundRect">
                <a:avLst>
                  <a:gd name="adj" fmla="val 0"/>
                </a:avLst>
              </a:prstGeom>
              <a:solidFill>
                <a:srgbClr val="0A5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lumMod val="85000"/>
                      </a:schemeClr>
                    </a:solidFill>
                  </a:rPr>
                  <a:t>  </a:t>
                </a:r>
                <a:endParaRPr lang="en-US" altLang="zh-CN" sz="2000" dirty="0">
                  <a:solidFill>
                    <a:schemeClr val="bg1">
                      <a:lumMod val="85000"/>
                    </a:schemeClr>
                  </a:solidFill>
                </a:endParaRPr>
              </a:p>
              <a:p>
                <a:r>
                  <a:rPr lang="zh-CN" altLang="en-US" sz="2000" dirty="0">
                    <a:solidFill>
                      <a:schemeClr val="bg1">
                        <a:lumMod val="85000"/>
                      </a:schemeClr>
                    </a:solidFill>
                  </a:rPr>
                  <a:t> </a:t>
                </a:r>
              </a:p>
            </p:txBody>
          </p:sp>
          <p:sp>
            <p:nvSpPr>
              <p:cNvPr id="9" name="矩形 8"/>
              <p:cNvSpPr/>
              <p:nvPr/>
            </p:nvSpPr>
            <p:spPr>
              <a:xfrm rot="5400000" flipH="1">
                <a:off x="1158753" y="2893034"/>
                <a:ext cx="59812" cy="9919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682700" y="478274"/>
              <a:ext cx="1557890" cy="477054"/>
            </a:xfrm>
            <a:prstGeom prst="rect">
              <a:avLst/>
            </a:prstGeom>
            <a:noFill/>
          </p:spPr>
          <p:txBody>
            <a:bodyPr wrap="square" rtlCol="0">
              <a:spAutoFit/>
            </a:bodyPr>
            <a:lstStyle/>
            <a:p>
              <a:pPr algn="ctr"/>
              <a:r>
                <a:rPr lang="zh-CN" altLang="en-US" sz="2500" dirty="0">
                  <a:solidFill>
                    <a:schemeClr val="bg1"/>
                  </a:solidFill>
                </a:rPr>
                <a:t>反思感悟</a:t>
              </a:r>
            </a:p>
          </p:txBody>
        </p:sp>
        <p:cxnSp>
          <p:nvCxnSpPr>
            <p:cNvPr id="11" name="直接连接符 10"/>
            <p:cNvCxnSpPr/>
            <p:nvPr/>
          </p:nvCxnSpPr>
          <p:spPr>
            <a:xfrm>
              <a:off x="-4" y="712512"/>
              <a:ext cx="69540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0" y="897703"/>
            <a:ext cx="12189600" cy="5705996"/>
          </a:xfrm>
          <a:prstGeom prst="roundRect">
            <a:avLst>
              <a:gd name="adj" fmla="val 0"/>
            </a:avLst>
          </a:prstGeom>
          <a:solidFill>
            <a:schemeClr val="bg1"/>
          </a:solidFill>
          <a:ln>
            <a:noFill/>
          </a:ln>
          <a:effectLst>
            <a:outerShdw blurRad="88900" dist="38100" dir="16200000" rotWithShape="0">
              <a:srgbClr val="00206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任意多边形 17"/>
          <p:cNvSpPr/>
          <p:nvPr/>
        </p:nvSpPr>
        <p:spPr>
          <a:xfrm>
            <a:off x="127001" y="131853"/>
            <a:ext cx="12062599" cy="493480"/>
          </a:xfrm>
          <a:custGeom>
            <a:avLst/>
            <a:gdLst>
              <a:gd name="connsiteX0" fmla="*/ 82248 w 12062599"/>
              <a:gd name="connsiteY0" fmla="*/ 0 h 493480"/>
              <a:gd name="connsiteX1" fmla="*/ 12062599 w 12062599"/>
              <a:gd name="connsiteY1" fmla="*/ 0 h 493480"/>
              <a:gd name="connsiteX2" fmla="*/ 12062599 w 12062599"/>
              <a:gd name="connsiteY2" fmla="*/ 493480 h 493480"/>
              <a:gd name="connsiteX3" fmla="*/ 82248 w 12062599"/>
              <a:gd name="connsiteY3" fmla="*/ 493480 h 493480"/>
              <a:gd name="connsiteX4" fmla="*/ 0 w 12062599"/>
              <a:gd name="connsiteY4" fmla="*/ 411232 h 493480"/>
              <a:gd name="connsiteX5" fmla="*/ 0 w 12062599"/>
              <a:gd name="connsiteY5" fmla="*/ 82248 h 493480"/>
              <a:gd name="connsiteX6" fmla="*/ 82248 w 12062599"/>
              <a:gd name="connsiteY6" fmla="*/ 0 h 49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62599" h="493480">
                <a:moveTo>
                  <a:pt x="82248" y="0"/>
                </a:moveTo>
                <a:lnTo>
                  <a:pt x="12062599" y="0"/>
                </a:lnTo>
                <a:lnTo>
                  <a:pt x="12062599" y="493480"/>
                </a:lnTo>
                <a:lnTo>
                  <a:pt x="82248" y="493480"/>
                </a:lnTo>
                <a:cubicBezTo>
                  <a:pt x="36824" y="493480"/>
                  <a:pt x="0" y="456656"/>
                  <a:pt x="0" y="411232"/>
                </a:cubicBezTo>
                <a:lnTo>
                  <a:pt x="0" y="82248"/>
                </a:lnTo>
                <a:cubicBezTo>
                  <a:pt x="0" y="36824"/>
                  <a:pt x="36824" y="0"/>
                  <a:pt x="82248" y="0"/>
                </a:cubicBezTo>
                <a:close/>
              </a:path>
            </a:pathLst>
          </a:custGeom>
          <a:solidFill>
            <a:srgbClr val="0A5C5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17" name="任意多边形 16"/>
          <p:cNvSpPr/>
          <p:nvPr/>
        </p:nvSpPr>
        <p:spPr>
          <a:xfrm>
            <a:off x="870862" y="199216"/>
            <a:ext cx="11318739" cy="435556"/>
          </a:xfrm>
          <a:custGeom>
            <a:avLst/>
            <a:gdLst>
              <a:gd name="connsiteX0" fmla="*/ 72594 w 11318739"/>
              <a:gd name="connsiteY0" fmla="*/ 0 h 435556"/>
              <a:gd name="connsiteX1" fmla="*/ 11318739 w 11318739"/>
              <a:gd name="connsiteY1" fmla="*/ 0 h 435556"/>
              <a:gd name="connsiteX2" fmla="*/ 11318739 w 11318739"/>
              <a:gd name="connsiteY2" fmla="*/ 435556 h 435556"/>
              <a:gd name="connsiteX3" fmla="*/ 72594 w 11318739"/>
              <a:gd name="connsiteY3" fmla="*/ 435556 h 435556"/>
              <a:gd name="connsiteX4" fmla="*/ 0 w 11318739"/>
              <a:gd name="connsiteY4" fmla="*/ 362962 h 435556"/>
              <a:gd name="connsiteX5" fmla="*/ 0 w 11318739"/>
              <a:gd name="connsiteY5" fmla="*/ 72594 h 435556"/>
              <a:gd name="connsiteX6" fmla="*/ 72594 w 11318739"/>
              <a:gd name="connsiteY6" fmla="*/ 0 h 43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18739" h="435556">
                <a:moveTo>
                  <a:pt x="72594" y="0"/>
                </a:moveTo>
                <a:lnTo>
                  <a:pt x="11318739" y="0"/>
                </a:lnTo>
                <a:lnTo>
                  <a:pt x="11318739" y="435556"/>
                </a:lnTo>
                <a:lnTo>
                  <a:pt x="72594" y="435556"/>
                </a:lnTo>
                <a:cubicBezTo>
                  <a:pt x="32501" y="435556"/>
                  <a:pt x="0" y="403055"/>
                  <a:pt x="0" y="362962"/>
                </a:cubicBezTo>
                <a:lnTo>
                  <a:pt x="0" y="72594"/>
                </a:lnTo>
                <a:cubicBezTo>
                  <a:pt x="0" y="32501"/>
                  <a:pt x="32501" y="0"/>
                  <a:pt x="72594" y="0"/>
                </a:cubicBezTo>
                <a:close/>
              </a:path>
            </a:pathLst>
          </a:custGeom>
          <a:solidFill>
            <a:schemeClr val="bg1">
              <a:lumMod val="95000"/>
            </a:schemeClr>
          </a:solidFill>
          <a:ln>
            <a:noFill/>
          </a:ln>
          <a:effectLst>
            <a:outerShdw blurRad="88900" dist="38100" dir="16200000" rotWithShape="0">
              <a:srgbClr val="00206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r>
              <a:rPr lang="zh-CN" altLang="en-US" sz="2400" b="1" smtClean="0">
                <a:solidFill>
                  <a:prstClr val="black">
                    <a:lumMod val="75000"/>
                    <a:lumOff val="25000"/>
                  </a:prstClr>
                </a:solidFill>
              </a:rPr>
              <a:t>   课堂</a:t>
            </a:r>
            <a:r>
              <a:rPr lang="zh-CN" altLang="en-US" sz="2400" b="1">
                <a:solidFill>
                  <a:prstClr val="black">
                    <a:lumMod val="75000"/>
                    <a:lumOff val="25000"/>
                  </a:prstClr>
                </a:solidFill>
              </a:rPr>
              <a:t>小结</a:t>
            </a:r>
            <a:endParaRPr lang="zh-CN" altLang="en-US">
              <a:cs typeface="+mn-ea"/>
              <a:sym typeface="+mn-lt"/>
            </a:endParaRPr>
          </a:p>
        </p:txBody>
      </p:sp>
      <p:grpSp>
        <p:nvGrpSpPr>
          <p:cNvPr id="55" name="组合 54"/>
          <p:cNvGrpSpPr/>
          <p:nvPr/>
        </p:nvGrpSpPr>
        <p:grpSpPr>
          <a:xfrm>
            <a:off x="327832" y="303903"/>
            <a:ext cx="265576" cy="142500"/>
            <a:chOff x="677169" y="3201173"/>
            <a:chExt cx="323591" cy="142500"/>
          </a:xfrm>
        </p:grpSpPr>
        <p:sp>
          <p:nvSpPr>
            <p:cNvPr id="57" name="等腰三角形 56"/>
            <p:cNvSpPr/>
            <p:nvPr/>
          </p:nvSpPr>
          <p:spPr>
            <a:xfrm rot="5400000">
              <a:off x="667341" y="3211001"/>
              <a:ext cx="142500" cy="122843"/>
            </a:xfrm>
            <a:prstGeom prst="triangl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等腰三角形 57"/>
            <p:cNvSpPr/>
            <p:nvPr/>
          </p:nvSpPr>
          <p:spPr>
            <a:xfrm rot="5400000">
              <a:off x="868089" y="3211002"/>
              <a:ext cx="142500" cy="122842"/>
            </a:xfrm>
            <a:prstGeom prst="triangl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 name="矩形 1"/>
          <p:cNvSpPr/>
          <p:nvPr/>
        </p:nvSpPr>
        <p:spPr>
          <a:xfrm>
            <a:off x="841326" y="1124744"/>
            <a:ext cx="10509349" cy="4534831"/>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知识清单：</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全称量词命题、存在量词命题的概念</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含量词的命题的真假判断</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依据含量词的命题的真假求参数的取值范围</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方法归纳：定义法、转化法</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常见误区：有些命题省略了量词；全称量词命题强调</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整体、全部</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，存在量词命题强调</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个别、部分</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pic>
        <p:nvPicPr>
          <p:cNvPr id="14" name="返回">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9498" y="6327667"/>
            <a:ext cx="952502" cy="399289"/>
          </a:xfrm>
          <a:prstGeom prst="rect">
            <a:avLst/>
          </a:prstGeom>
        </p:spPr>
      </p:pic>
    </p:spTree>
    <p:extLst>
      <p:ext uri="{BB962C8B-B14F-4D97-AF65-F5344CB8AC3E}">
        <p14:creationId xmlns:p14="http://schemas.microsoft.com/office/powerpoint/2010/main" val="3292324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9120336" y="0"/>
            <a:ext cx="3071664" cy="6858000"/>
          </a:xfrm>
          <a:prstGeom prst="rect">
            <a:avLst/>
          </a:prstGeom>
          <a:solidFill>
            <a:srgbClr val="1093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flipH="1">
            <a:off x="6786135" y="2320399"/>
            <a:ext cx="6871801" cy="2203399"/>
          </a:xfrm>
          <a:prstGeom prst="triangle">
            <a:avLst>
              <a:gd name="adj" fmla="val 506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8040236" y="0"/>
            <a:ext cx="1804035" cy="249301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220298" y="4221411"/>
            <a:ext cx="1764030" cy="263144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sp>
        <p:nvSpPr>
          <p:cNvPr id="15" name="六边形 14"/>
          <p:cNvSpPr/>
          <p:nvPr/>
        </p:nvSpPr>
        <p:spPr>
          <a:xfrm>
            <a:off x="8832215" y="2505710"/>
            <a:ext cx="1957070" cy="1699895"/>
          </a:xfrm>
          <a:prstGeom prst="hexagon">
            <a:avLst/>
          </a:prstGeom>
          <a:noFill/>
          <a:ln w="44450" cap="rnd">
            <a:solidFill>
              <a:srgbClr val="109397"/>
            </a:solidFill>
            <a:roun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lvl="0" algn="ctr"/>
            <a:r>
              <a:rPr lang="en-US" altLang="zh-CN" sz="6600" smtClean="0">
                <a:solidFill>
                  <a:srgbClr val="109397"/>
                </a:solidFill>
              </a:rPr>
              <a:t>04</a:t>
            </a:r>
            <a:endParaRPr lang="en-US" altLang="zh-CN" sz="6600" dirty="0">
              <a:solidFill>
                <a:srgbClr val="109397"/>
              </a:solidFill>
            </a:endParaRPr>
          </a:p>
        </p:txBody>
      </p:sp>
      <p:sp>
        <p:nvSpPr>
          <p:cNvPr id="16" name="矩形 15"/>
          <p:cNvSpPr/>
          <p:nvPr/>
        </p:nvSpPr>
        <p:spPr>
          <a:xfrm>
            <a:off x="1487488" y="2564904"/>
            <a:ext cx="5328592" cy="1169551"/>
          </a:xfrm>
          <a:prstGeom prst="rect">
            <a:avLst/>
          </a:prstGeom>
        </p:spPr>
        <p:txBody>
          <a:bodyPr wrap="square">
            <a:spAutoFit/>
          </a:bodyPr>
          <a:lstStyle/>
          <a:p>
            <a:pPr algn="ctr"/>
            <a:r>
              <a:rPr lang="zh-CN" altLang="en-US" sz="7000" b="1" smtClean="0">
                <a:solidFill>
                  <a:prstClr val="black"/>
                </a:solidFill>
                <a:latin typeface="微软雅黑" panose="020B0503020204020204" charset="-122"/>
                <a:ea typeface="微软雅黑" panose="020B0503020204020204" charset="-122"/>
              </a:rPr>
              <a:t>课时对点练</a:t>
            </a:r>
            <a:endParaRPr lang="en-US" altLang="zh-CN" sz="7000" b="1" smtClean="0">
              <a:solidFill>
                <a:prstClr val="black"/>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圆角矩形 59">
            <a:hlinkClick r:id="rId2" action="ppaction://hlinksldjump"/>
          </p:cNvPr>
          <p:cNvSpPr/>
          <p:nvPr/>
        </p:nvSpPr>
        <p:spPr>
          <a:xfrm>
            <a:off x="1402022" y="6366506"/>
            <a:ext cx="538383" cy="313308"/>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solidFill>
              </a:rPr>
              <a:t>答案</a:t>
            </a:r>
            <a:endParaRPr kumimoji="1" lang="zh-CN" altLang="en-US" sz="1600" dirty="0">
              <a:solidFill>
                <a:schemeClr val="bg1"/>
              </a:solidFill>
            </a:endParaRPr>
          </a:p>
        </p:txBody>
      </p:sp>
      <p:sp>
        <p:nvSpPr>
          <p:cNvPr id="23" name="圆角矩形 22">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4" name="圆角矩形 23">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5" name="圆角矩形 24">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6" name="圆角矩形 25">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7" name="圆角矩形 26">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9" name="圆角矩形 28">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0" name="圆角矩形 29">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2" name="圆角矩形 4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4" name="圆角矩形 43">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45" name="圆角矩形 44">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49" name="圆角矩形 48">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0" name="圆角矩形 49">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2" name="任意多边形: 形状 1"/>
          <p:cNvSpPr/>
          <p:nvPr/>
        </p:nvSpPr>
        <p:spPr>
          <a:xfrm>
            <a:off x="0" y="409713"/>
            <a:ext cx="2056606" cy="469900"/>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4" name="矩形 3"/>
          <p:cNvSpPr/>
          <p:nvPr/>
        </p:nvSpPr>
        <p:spPr>
          <a:xfrm>
            <a:off x="397361" y="356393"/>
            <a:ext cx="1261884" cy="523220"/>
          </a:xfrm>
          <a:prstGeom prst="rect">
            <a:avLst/>
          </a:prstGeom>
        </p:spPr>
        <p:txBody>
          <a:bodyPr wrap="none">
            <a:spAutoFit/>
          </a:bodyPr>
          <a:lstStyle/>
          <a:p>
            <a:r>
              <a:rPr lang="zh-CN" altLang="en-US" sz="2800" dirty="0">
                <a:solidFill>
                  <a:prstClr val="white"/>
                </a:solidFill>
                <a:latin typeface="仿宋" panose="02010609060101010101" pitchFamily="49" charset="-122"/>
                <a:ea typeface="仿宋" panose="02010609060101010101" pitchFamily="49" charset="-122"/>
                <a:cs typeface="Times New Roman" panose="02020603050405020304" pitchFamily="18" charset="0"/>
              </a:rPr>
              <a:t>对一对</a:t>
            </a:r>
            <a:endParaRPr lang="zh-CN" altLang="en-US" dirty="0">
              <a:latin typeface="仿宋" panose="02010609060101010101" pitchFamily="49" charset="-122"/>
              <a:ea typeface="仿宋" panose="02010609060101010101" pitchFamily="49" charset="-122"/>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mc:AlternateContent xmlns:mc="http://schemas.openxmlformats.org/markup-compatibility/2006">
        <mc:Choice xmlns:a14="http://schemas.microsoft.com/office/drawing/2010/main" Requires="a14">
          <p:graphicFrame>
            <p:nvGraphicFramePr>
              <p:cNvPr id="21" name="表格 20"/>
              <p:cNvGraphicFramePr>
                <a:graphicFrameLocks noGrp="1"/>
              </p:cNvGraphicFramePr>
              <p:nvPr>
                <p:extLst>
                  <p:ext uri="{D42A27DB-BD31-4B8C-83A1-F6EECF244321}">
                    <p14:modId xmlns:p14="http://schemas.microsoft.com/office/powerpoint/2010/main" val="437574167"/>
                  </p:ext>
                </p:extLst>
              </p:nvPr>
            </p:nvGraphicFramePr>
            <p:xfrm>
              <a:off x="591281" y="1340768"/>
              <a:ext cx="11009439" cy="3600400"/>
            </p:xfrm>
            <a:graphic>
              <a:graphicData uri="http://schemas.openxmlformats.org/drawingml/2006/table">
                <a:tbl>
                  <a:tblPr firstRow="1" bandRow="1">
                    <a:tableStyleId>{8799B23B-EC83-4686-B30A-512413B5E67A}</a:tableStyleId>
                  </a:tblPr>
                  <a:tblGrid>
                    <a:gridCol w="1223271">
                      <a:extLst>
                        <a:ext uri="{9D8B030D-6E8A-4147-A177-3AD203B41FA5}">
                          <a16:colId xmlns:a16="http://schemas.microsoft.com/office/drawing/2014/main" xmlns="" val="20000"/>
                        </a:ext>
                      </a:extLst>
                    </a:gridCol>
                    <a:gridCol w="1223271">
                      <a:extLst>
                        <a:ext uri="{9D8B030D-6E8A-4147-A177-3AD203B41FA5}">
                          <a16:colId xmlns:a16="http://schemas.microsoft.com/office/drawing/2014/main" xmlns="" val="20001"/>
                        </a:ext>
                      </a:extLst>
                    </a:gridCol>
                    <a:gridCol w="1223271">
                      <a:extLst>
                        <a:ext uri="{9D8B030D-6E8A-4147-A177-3AD203B41FA5}">
                          <a16:colId xmlns:a16="http://schemas.microsoft.com/office/drawing/2014/main" xmlns="" val="20002"/>
                        </a:ext>
                      </a:extLst>
                    </a:gridCol>
                    <a:gridCol w="1223271">
                      <a:extLst>
                        <a:ext uri="{9D8B030D-6E8A-4147-A177-3AD203B41FA5}">
                          <a16:colId xmlns:a16="http://schemas.microsoft.com/office/drawing/2014/main" xmlns="" val="20003"/>
                        </a:ext>
                      </a:extLst>
                    </a:gridCol>
                    <a:gridCol w="1223271">
                      <a:extLst>
                        <a:ext uri="{9D8B030D-6E8A-4147-A177-3AD203B41FA5}">
                          <a16:colId xmlns:a16="http://schemas.microsoft.com/office/drawing/2014/main" xmlns="" val="20004"/>
                        </a:ext>
                      </a:extLst>
                    </a:gridCol>
                    <a:gridCol w="1223271">
                      <a:extLst>
                        <a:ext uri="{9D8B030D-6E8A-4147-A177-3AD203B41FA5}">
                          <a16:colId xmlns:a16="http://schemas.microsoft.com/office/drawing/2014/main" xmlns="" val="20005"/>
                        </a:ext>
                      </a:extLst>
                    </a:gridCol>
                    <a:gridCol w="1223271">
                      <a:extLst>
                        <a:ext uri="{9D8B030D-6E8A-4147-A177-3AD203B41FA5}">
                          <a16:colId xmlns:a16="http://schemas.microsoft.com/office/drawing/2014/main" xmlns="" val="20006"/>
                        </a:ext>
                      </a:extLst>
                    </a:gridCol>
                    <a:gridCol w="1223271">
                      <a:extLst>
                        <a:ext uri="{9D8B030D-6E8A-4147-A177-3AD203B41FA5}">
                          <a16:colId xmlns:a16="http://schemas.microsoft.com/office/drawing/2014/main" xmlns="" val="20007"/>
                        </a:ext>
                      </a:extLst>
                    </a:gridCol>
                    <a:gridCol w="1223271"/>
                  </a:tblGrid>
                  <a:tr h="792426">
                    <a:tc>
                      <a:txBody>
                        <a:bodyPr/>
                        <a:lstStyle/>
                        <a:p>
                          <a:pPr marL="0" algn="ctr" defTabSz="914400" rtl="0" eaLnBrk="1" latinLnBrk="0" hangingPunct="1"/>
                          <a:r>
                            <a:rPr lang="zh-CN" altLang="en-US" sz="2800" b="1" kern="1200" baseline="0" dirty="0">
                              <a:solidFill>
                                <a:srgbClr val="109397"/>
                              </a:solidFill>
                              <a:latin typeface="+mn-lt"/>
                              <a:ea typeface="+mn-ea"/>
                              <a:cs typeface="+mn-cs"/>
                            </a:rPr>
                            <a:t>题号</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1</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2</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3</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4</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5</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6</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2">
                      <a:txBody>
                        <a:bodyPr/>
                        <a:lstStyle/>
                        <a:p>
                          <a:pPr algn="ctr"/>
                          <a:r>
                            <a:rPr lang="en-US" altLang="zh-CN" sz="2800" b="1" kern="1200" baseline="0" dirty="0" smtClean="0">
                              <a:solidFill>
                                <a:srgbClr val="109397"/>
                              </a:solidFill>
                              <a:latin typeface="+mn-lt"/>
                              <a:ea typeface="+mn-ea"/>
                              <a:cs typeface="+mn-cs"/>
                            </a:rPr>
                            <a:t>7</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a:p>
                      </a:txBody>
                      <a:tcPr/>
                    </a:tc>
                    <a:extLst>
                      <a:ext uri="{0D108BD9-81ED-4DB2-BD59-A6C34878D82A}">
                        <a16:rowId xmlns:a16="http://schemas.microsoft.com/office/drawing/2014/main" xmlns="" val="10000"/>
                      </a:ext>
                    </a:extLst>
                  </a:tr>
                  <a:tr h="935766">
                    <a:tc>
                      <a:txBody>
                        <a:bodyPr/>
                        <a:lstStyle/>
                        <a:p>
                          <a:pPr algn="ctr"/>
                          <a:r>
                            <a:rPr lang="zh-CN" altLang="en-US" sz="2800" baseline="0" dirty="0">
                              <a:solidFill>
                                <a:srgbClr val="C00000"/>
                              </a:solidFill>
                            </a:rPr>
                            <a:t>答案</a:t>
                          </a:r>
                          <a:endParaRPr lang="zh-CN" altLang="en-US" sz="2800" baseline="0" dirty="0">
                            <a:solidFill>
                              <a:srgbClr val="C00000"/>
                            </a:solidFill>
                            <a:latin typeface="Times New Roman" panose="02020603050405020304" pitchFamily="18" charset="0"/>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D</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A</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A</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AC</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B</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C</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2">
                      <a:txBody>
                        <a:bodyPr/>
                        <a:lstStyle/>
                        <a:p>
                          <a:pPr marL="0" algn="ctr" defTabSz="914400" rtl="0" eaLnBrk="1" latinLnBrk="0" hangingPunct="1"/>
                          <a:r>
                            <a:rPr lang="en-US" altLang="zh-CN" sz="3200" kern="1200" baseline="0" dirty="0" smtClean="0">
                              <a:solidFill>
                                <a:srgbClr val="C00000"/>
                              </a:solidFill>
                              <a:latin typeface="+mn-lt"/>
                              <a:ea typeface="+mn-ea"/>
                              <a:cs typeface="+mn-cs"/>
                            </a:rPr>
                            <a:t>D</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a:p>
                      </a:txBody>
                      <a:tcPr/>
                    </a:tc>
                    <a:extLst>
                      <a:ext uri="{0D108BD9-81ED-4DB2-BD59-A6C34878D82A}">
                        <a16:rowId xmlns:a16="http://schemas.microsoft.com/office/drawing/2014/main" xmlns="" val="10001"/>
                      </a:ext>
                    </a:extLst>
                  </a:tr>
                  <a:tr h="773574">
                    <a:tc>
                      <a:txBody>
                        <a:bodyPr/>
                        <a:lstStyle/>
                        <a:p>
                          <a:pPr marL="0" algn="ctr" defTabSz="914400" rtl="0" eaLnBrk="1" latinLnBrk="0" hangingPunct="1"/>
                          <a:r>
                            <a:rPr lang="zh-CN" altLang="en-US" sz="2800" b="1" kern="1200" baseline="0" dirty="0">
                              <a:solidFill>
                                <a:srgbClr val="109397"/>
                              </a:solidFill>
                              <a:latin typeface="+mn-lt"/>
                              <a:ea typeface="+mn-ea"/>
                              <a:cs typeface="+mn-cs"/>
                            </a:rPr>
                            <a:t>题号</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4">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8</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2">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9</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pPr marL="0" algn="ctr" defTabSz="914400" rtl="0" eaLnBrk="1" latinLnBrk="0" hangingPunct="1"/>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11</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12</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xmlns="" val="10002"/>
                      </a:ext>
                    </a:extLst>
                  </a:tr>
                  <a:tr h="1098634">
                    <a:tc>
                      <a:txBody>
                        <a:bodyPr/>
                        <a:lstStyle/>
                        <a:p>
                          <a:pPr algn="ctr"/>
                          <a:r>
                            <a:rPr lang="zh-CN" altLang="en-US" sz="2800" baseline="0" dirty="0">
                              <a:solidFill>
                                <a:srgbClr val="C00000"/>
                              </a:solidFill>
                            </a:rPr>
                            <a:t>答案</a:t>
                          </a:r>
                          <a:endParaRPr lang="zh-CN" altLang="en-US" sz="2800" baseline="0" dirty="0">
                            <a:solidFill>
                              <a:srgbClr val="C00000"/>
                            </a:solidFill>
                            <a:latin typeface="Times New Roman" panose="02020603050405020304" pitchFamily="18" charset="0"/>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4">
                      <a:txBody>
                        <a:bodyPr/>
                        <a:lstStyle/>
                        <a:p>
                          <a:pPr marL="0" algn="ctr" defTabSz="914400" rtl="0" eaLnBrk="1" latinLnBrk="0" hangingPunct="1"/>
                          <a:r>
                            <a:rPr lang="en-US" altLang="zh-CN" sz="3200" kern="100" dirty="0" smtClean="0">
                              <a:solidFill>
                                <a:srgbClr val="C00000"/>
                              </a:solidFill>
                              <a:effectLst/>
                              <a:latin typeface="Cambria Math" panose="02040503050406030204" pitchFamily="18" charset="0"/>
                              <a:ea typeface="宋体" panose="02010600030101010101" pitchFamily="2" charset="-122"/>
                              <a:cs typeface="Cambria Math" panose="02040503050406030204" pitchFamily="18" charset="0"/>
                            </a:rPr>
                            <a:t>∃</a:t>
                          </a:r>
                          <a:r>
                            <a:rPr lang="en-US" altLang="zh-CN" sz="3200" i="1" kern="100" dirty="0" smtClean="0">
                              <a:solidFill>
                                <a:srgbClr val="C00000"/>
                              </a:solidFill>
                              <a:effectLst/>
                              <a:latin typeface="Times New Roman" panose="02020603050405020304" pitchFamily="18" charset="0"/>
                              <a:ea typeface="宋体" panose="02010600030101010101" pitchFamily="2" charset="-122"/>
                            </a:rPr>
                            <a:t>x</a:t>
                          </a:r>
                          <a:r>
                            <a:rPr lang="en-US" altLang="zh-CN" sz="3200" kern="100" dirty="0" smtClean="0">
                              <a:solidFill>
                                <a:srgbClr val="C00000"/>
                              </a:solidFill>
                              <a:effectLst/>
                              <a:latin typeface="Times New Roman" panose="02020603050405020304" pitchFamily="18" charset="0"/>
                              <a:ea typeface="宋体" panose="02010600030101010101" pitchFamily="2" charset="-122"/>
                            </a:rPr>
                            <a:t>&lt;0</a:t>
                          </a:r>
                          <a:r>
                            <a:rPr lang="zh-CN" altLang="zh-CN" sz="3200" kern="100" dirty="0" smtClean="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3200" kern="100" dirty="0" smtClean="0">
                              <a:solidFill>
                                <a:srgbClr val="C00000"/>
                              </a:solidFill>
                              <a:effectLst/>
                              <a:latin typeface="Times New Roman" panose="02020603050405020304" pitchFamily="18" charset="0"/>
                              <a:ea typeface="宋体" panose="02010600030101010101" pitchFamily="2" charset="-122"/>
                            </a:rPr>
                            <a:t>(</a:t>
                          </a:r>
                          <a:r>
                            <a:rPr lang="en-US" altLang="zh-CN" sz="3200" kern="100" dirty="0" err="1" smtClean="0">
                              <a:solidFill>
                                <a:srgbClr val="C00000"/>
                              </a:solidFill>
                              <a:effectLst/>
                              <a:latin typeface="Times New Roman" panose="02020603050405020304" pitchFamily="18" charset="0"/>
                              <a:ea typeface="宋体" panose="02010600030101010101" pitchFamily="2" charset="-122"/>
                            </a:rPr>
                            <a:t>1+</a:t>
                          </a:r>
                          <a:r>
                            <a:rPr lang="en-US" altLang="zh-CN" sz="3200" i="1" kern="100" dirty="0" err="1" smtClean="0">
                              <a:solidFill>
                                <a:srgbClr val="C00000"/>
                              </a:solidFill>
                              <a:effectLst/>
                              <a:latin typeface="Times New Roman" panose="02020603050405020304" pitchFamily="18" charset="0"/>
                              <a:ea typeface="宋体" panose="02010600030101010101" pitchFamily="2" charset="-122"/>
                            </a:rPr>
                            <a:t>x</a:t>
                          </a:r>
                          <a:r>
                            <a:rPr lang="en-US" altLang="zh-CN" sz="3200" kern="100" dirty="0" smtClean="0">
                              <a:solidFill>
                                <a:srgbClr val="C00000"/>
                              </a:solidFill>
                              <a:effectLst/>
                              <a:latin typeface="Times New Roman" panose="02020603050405020304" pitchFamily="18" charset="0"/>
                              <a:ea typeface="宋体" panose="02010600030101010101" pitchFamily="2" charset="-122"/>
                            </a:rPr>
                            <a:t>)(1-</a:t>
                          </a:r>
                          <a:r>
                            <a:rPr lang="en-US" altLang="zh-CN" sz="3200" kern="100" dirty="0" err="1" smtClean="0">
                              <a:solidFill>
                                <a:srgbClr val="C00000"/>
                              </a:solidFill>
                              <a:effectLst/>
                              <a:latin typeface="Times New Roman" panose="02020603050405020304" pitchFamily="18" charset="0"/>
                              <a:ea typeface="宋体" panose="02010600030101010101" pitchFamily="2" charset="-122"/>
                            </a:rPr>
                            <a:t>9</a:t>
                          </a:r>
                          <a:r>
                            <a:rPr lang="en-US" altLang="zh-CN" sz="3200" i="1" kern="100" dirty="0" err="1" smtClean="0">
                              <a:solidFill>
                                <a:srgbClr val="C00000"/>
                              </a:solidFill>
                              <a:effectLst/>
                              <a:latin typeface="Times New Roman" panose="02020603050405020304" pitchFamily="18" charset="0"/>
                              <a:ea typeface="宋体" panose="02010600030101010101" pitchFamily="2" charset="-122"/>
                            </a:rPr>
                            <a:t>x</a:t>
                          </a:r>
                          <a:r>
                            <a:rPr lang="en-US" altLang="zh-CN" sz="3200" kern="100" dirty="0" smtClean="0">
                              <a:solidFill>
                                <a:srgbClr val="C00000"/>
                              </a:solidFill>
                              <a:effectLst/>
                              <a:latin typeface="Times New Roman" panose="02020603050405020304" pitchFamily="18" charset="0"/>
                              <a:ea typeface="宋体" panose="02010600030101010101" pitchFamily="2" charset="-122"/>
                            </a:rPr>
                            <a:t>)</a:t>
                          </a:r>
                          <a:r>
                            <a:rPr lang="en-US" altLang="zh-CN" sz="3200" kern="100" baseline="30000" dirty="0" smtClean="0">
                              <a:solidFill>
                                <a:srgbClr val="C00000"/>
                              </a:solidFill>
                              <a:effectLst/>
                              <a:latin typeface="Times New Roman" panose="02020603050405020304" pitchFamily="18" charset="0"/>
                              <a:ea typeface="宋体" panose="02010600030101010101" pitchFamily="2" charset="-122"/>
                            </a:rPr>
                            <a:t>2</a:t>
                          </a:r>
                          <a:r>
                            <a:rPr lang="en-US" altLang="zh-CN" sz="3200" kern="100" dirty="0" smtClean="0">
                              <a:solidFill>
                                <a:srgbClr val="C00000"/>
                              </a:solidFill>
                              <a:effectLst/>
                              <a:latin typeface="Times New Roman" panose="02020603050405020304" pitchFamily="18" charset="0"/>
                              <a:ea typeface="宋体" panose="02010600030101010101" pitchFamily="2" charset="-122"/>
                            </a:rPr>
                            <a:t>&gt;0</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2">
                      <a:txBody>
                        <a:bodyPr/>
                        <a:lstStyle/>
                        <a:p>
                          <a:pPr marL="0" algn="ctr" defTabSz="914400" rtl="0" eaLnBrk="1" latinLnBrk="0" hangingPunct="1"/>
                          <a14:m>
                            <m:oMath xmlns:m="http://schemas.openxmlformats.org/officeDocument/2006/math">
                              <m:d>
                                <m:dPr>
                                  <m:begChr m:val="{"/>
                                  <m:endChr m:val="}"/>
                                  <m:ctrlPr>
                                    <a:rPr lang="zh-CN" altLang="zh-CN" sz="3200" i="1" kern="100" smtClean="0">
                                      <a:solidFill>
                                        <a:srgbClr val="C00000"/>
                                      </a:solidFill>
                                      <a:effectLst/>
                                      <a:latin typeface="Cambria Math" panose="02040503050406030204" pitchFamily="18" charset="0"/>
                                      <a:ea typeface="Cambria Math" panose="02040503050406030204" pitchFamily="18" charset="0"/>
                                    </a:rPr>
                                  </m:ctrlPr>
                                </m:dPr>
                                <m:e>
                                  <m:r>
                                    <a:rPr lang="en-US" altLang="zh-CN" sz="3200" i="1"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𝑎</m:t>
                                  </m:r>
                                  <m:d>
                                    <m:dPr>
                                      <m:begChr m:val="|"/>
                                      <m:endChr m:val=""/>
                                      <m:ctrlPr>
                                        <a:rPr lang="zh-CN" altLang="zh-CN" sz="3200" i="1" kern="100">
                                          <a:solidFill>
                                            <a:srgbClr val="C00000"/>
                                          </a:solidFill>
                                          <a:effectLst/>
                                          <a:latin typeface="Cambria Math" panose="02040503050406030204" pitchFamily="18" charset="0"/>
                                          <a:ea typeface="Cambria Math" panose="02040503050406030204" pitchFamily="18" charset="0"/>
                                        </a:rPr>
                                      </m:ctrlPr>
                                    </m:dPr>
                                    <m:e>
                                      <m:r>
                                        <a:rPr lang="en-US" altLang="zh-CN" sz="3200" i="1"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32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&gt;</m:t>
                                      </m:r>
                                      <m:f>
                                        <m:fPr>
                                          <m:ctrlPr>
                                            <a:rPr lang="zh-CN" altLang="zh-CN" sz="3200" i="1" kern="100">
                                              <a:solidFill>
                                                <a:srgbClr val="C00000"/>
                                              </a:solidFill>
                                              <a:effectLst/>
                                              <a:latin typeface="Cambria Math" panose="02040503050406030204" pitchFamily="18" charset="0"/>
                                              <a:ea typeface="Cambria Math" panose="02040503050406030204" pitchFamily="18" charset="0"/>
                                            </a:rPr>
                                          </m:ctrlPr>
                                        </m:fPr>
                                        <m:num>
                                          <m:r>
                                            <a:rPr lang="en-US" altLang="zh-CN" sz="32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32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4</m:t>
                                          </m:r>
                                        </m:den>
                                      </m:f>
                                    </m:e>
                                  </m:d>
                                </m:e>
                              </m:d>
                            </m:oMath>
                          </a14:m>
                          <a:r>
                            <a:rPr lang="zh-CN" altLang="en-US" sz="3200" kern="1200" baseline="0" dirty="0" smtClean="0">
                              <a:solidFill>
                                <a:srgbClr val="C00000"/>
                              </a:solidFill>
                              <a:latin typeface="+mn-lt"/>
                              <a:ea typeface="+mn-ea"/>
                              <a:cs typeface="+mn-cs"/>
                            </a:rPr>
                            <a:t> </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pPr marL="0" algn="ctr" defTabSz="914400" rtl="0" eaLnBrk="1" latinLnBrk="0" hangingPunct="1"/>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C</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AD</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mc:Choice>
        <mc:Fallback>
          <p:graphicFrame>
            <p:nvGraphicFramePr>
              <p:cNvPr id="21" name="表格 20"/>
              <p:cNvGraphicFramePr>
                <a:graphicFrameLocks noGrp="1"/>
              </p:cNvGraphicFramePr>
              <p:nvPr>
                <p:extLst>
                  <p:ext uri="{D42A27DB-BD31-4B8C-83A1-F6EECF244321}">
                    <p14:modId xmlns:p14="http://schemas.microsoft.com/office/powerpoint/2010/main" val="437574167"/>
                  </p:ext>
                </p:extLst>
              </p:nvPr>
            </p:nvGraphicFramePr>
            <p:xfrm>
              <a:off x="591281" y="1340768"/>
              <a:ext cx="11009439" cy="3600400"/>
            </p:xfrm>
            <a:graphic>
              <a:graphicData uri="http://schemas.openxmlformats.org/drawingml/2006/table">
                <a:tbl>
                  <a:tblPr firstRow="1" bandRow="1">
                    <a:tableStyleId>{8799B23B-EC83-4686-B30A-512413B5E67A}</a:tableStyleId>
                  </a:tblPr>
                  <a:tblGrid>
                    <a:gridCol w="1223271">
                      <a:extLst>
                        <a:ext uri="{9D8B030D-6E8A-4147-A177-3AD203B41FA5}">
                          <a16:colId xmlns:a16="http://schemas.microsoft.com/office/drawing/2014/main" xmlns="" xmlns:a14="http://schemas.microsoft.com/office/drawing/2010/main" val="20000"/>
                        </a:ext>
                      </a:extLst>
                    </a:gridCol>
                    <a:gridCol w="1223271">
                      <a:extLst>
                        <a:ext uri="{9D8B030D-6E8A-4147-A177-3AD203B41FA5}">
                          <a16:colId xmlns:a16="http://schemas.microsoft.com/office/drawing/2014/main" xmlns="" xmlns:a14="http://schemas.microsoft.com/office/drawing/2010/main" val="20001"/>
                        </a:ext>
                      </a:extLst>
                    </a:gridCol>
                    <a:gridCol w="1223271">
                      <a:extLst>
                        <a:ext uri="{9D8B030D-6E8A-4147-A177-3AD203B41FA5}">
                          <a16:colId xmlns:a16="http://schemas.microsoft.com/office/drawing/2014/main" xmlns="" xmlns:a14="http://schemas.microsoft.com/office/drawing/2010/main" val="20002"/>
                        </a:ext>
                      </a:extLst>
                    </a:gridCol>
                    <a:gridCol w="1223271">
                      <a:extLst>
                        <a:ext uri="{9D8B030D-6E8A-4147-A177-3AD203B41FA5}">
                          <a16:colId xmlns:a16="http://schemas.microsoft.com/office/drawing/2014/main" xmlns="" xmlns:a14="http://schemas.microsoft.com/office/drawing/2010/main" val="20003"/>
                        </a:ext>
                      </a:extLst>
                    </a:gridCol>
                    <a:gridCol w="1223271">
                      <a:extLst>
                        <a:ext uri="{9D8B030D-6E8A-4147-A177-3AD203B41FA5}">
                          <a16:colId xmlns:a16="http://schemas.microsoft.com/office/drawing/2014/main" xmlns="" xmlns:a14="http://schemas.microsoft.com/office/drawing/2010/main" val="20004"/>
                        </a:ext>
                      </a:extLst>
                    </a:gridCol>
                    <a:gridCol w="1223271">
                      <a:extLst>
                        <a:ext uri="{9D8B030D-6E8A-4147-A177-3AD203B41FA5}">
                          <a16:colId xmlns:a16="http://schemas.microsoft.com/office/drawing/2014/main" xmlns="" xmlns:a14="http://schemas.microsoft.com/office/drawing/2010/main" val="20005"/>
                        </a:ext>
                      </a:extLst>
                    </a:gridCol>
                    <a:gridCol w="1223271">
                      <a:extLst>
                        <a:ext uri="{9D8B030D-6E8A-4147-A177-3AD203B41FA5}">
                          <a16:colId xmlns:a16="http://schemas.microsoft.com/office/drawing/2014/main" xmlns="" xmlns:a14="http://schemas.microsoft.com/office/drawing/2010/main" val="20006"/>
                        </a:ext>
                      </a:extLst>
                    </a:gridCol>
                    <a:gridCol w="1223271">
                      <a:extLst>
                        <a:ext uri="{9D8B030D-6E8A-4147-A177-3AD203B41FA5}">
                          <a16:colId xmlns:a16="http://schemas.microsoft.com/office/drawing/2014/main" xmlns="" xmlns:a14="http://schemas.microsoft.com/office/drawing/2010/main" val="20007"/>
                        </a:ext>
                      </a:extLst>
                    </a:gridCol>
                    <a:gridCol w="1223271"/>
                  </a:tblGrid>
                  <a:tr h="792426">
                    <a:tc>
                      <a:txBody>
                        <a:bodyPr/>
                        <a:lstStyle/>
                        <a:p>
                          <a:pPr marL="0" algn="ctr" defTabSz="914400" rtl="0" eaLnBrk="1" latinLnBrk="0" hangingPunct="1"/>
                          <a:r>
                            <a:rPr lang="zh-CN" altLang="en-US" sz="2800" b="1" kern="1200" baseline="0" dirty="0">
                              <a:solidFill>
                                <a:srgbClr val="109397"/>
                              </a:solidFill>
                              <a:latin typeface="+mn-lt"/>
                              <a:ea typeface="+mn-ea"/>
                              <a:cs typeface="+mn-cs"/>
                            </a:rPr>
                            <a:t>题号</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1</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2</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3</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4</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5</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6</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2">
                      <a:txBody>
                        <a:bodyPr/>
                        <a:lstStyle/>
                        <a:p>
                          <a:pPr algn="ctr"/>
                          <a:r>
                            <a:rPr lang="en-US" altLang="zh-CN" sz="2800" b="1" kern="1200" baseline="0" dirty="0" smtClean="0">
                              <a:solidFill>
                                <a:srgbClr val="109397"/>
                              </a:solidFill>
                              <a:latin typeface="+mn-lt"/>
                              <a:ea typeface="+mn-ea"/>
                              <a:cs typeface="+mn-cs"/>
                            </a:rPr>
                            <a:t>7</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a:p>
                      </a:txBody>
                      <a:tcPr/>
                    </a:tc>
                    <a:extLst>
                      <a:ext uri="{0D108BD9-81ED-4DB2-BD59-A6C34878D82A}">
                        <a16:rowId xmlns:a16="http://schemas.microsoft.com/office/drawing/2014/main" xmlns="" xmlns:a14="http://schemas.microsoft.com/office/drawing/2010/main" val="10000"/>
                      </a:ext>
                    </a:extLst>
                  </a:tr>
                  <a:tr h="935766">
                    <a:tc>
                      <a:txBody>
                        <a:bodyPr/>
                        <a:lstStyle/>
                        <a:p>
                          <a:pPr algn="ctr"/>
                          <a:r>
                            <a:rPr lang="zh-CN" altLang="en-US" sz="2800" baseline="0" dirty="0">
                              <a:solidFill>
                                <a:srgbClr val="C00000"/>
                              </a:solidFill>
                            </a:rPr>
                            <a:t>答案</a:t>
                          </a:r>
                          <a:endParaRPr lang="zh-CN" altLang="en-US" sz="2800" baseline="0" dirty="0">
                            <a:solidFill>
                              <a:srgbClr val="C00000"/>
                            </a:solidFill>
                            <a:latin typeface="Times New Roman" panose="02020603050405020304" pitchFamily="18" charset="0"/>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D</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A</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A</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AC</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B</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C</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2">
                      <a:txBody>
                        <a:bodyPr/>
                        <a:lstStyle/>
                        <a:p>
                          <a:pPr marL="0" algn="ctr" defTabSz="914400" rtl="0" eaLnBrk="1" latinLnBrk="0" hangingPunct="1"/>
                          <a:r>
                            <a:rPr lang="en-US" altLang="zh-CN" sz="3200" kern="1200" baseline="0" dirty="0" smtClean="0">
                              <a:solidFill>
                                <a:srgbClr val="C00000"/>
                              </a:solidFill>
                              <a:latin typeface="+mn-lt"/>
                              <a:ea typeface="+mn-ea"/>
                              <a:cs typeface="+mn-cs"/>
                            </a:rPr>
                            <a:t>D</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a:p>
                      </a:txBody>
                      <a:tcPr/>
                    </a:tc>
                    <a:extLst>
                      <a:ext uri="{0D108BD9-81ED-4DB2-BD59-A6C34878D82A}">
                        <a16:rowId xmlns:a16="http://schemas.microsoft.com/office/drawing/2014/main" xmlns="" xmlns:a14="http://schemas.microsoft.com/office/drawing/2010/main" val="10001"/>
                      </a:ext>
                    </a:extLst>
                  </a:tr>
                  <a:tr h="773574">
                    <a:tc>
                      <a:txBody>
                        <a:bodyPr/>
                        <a:lstStyle/>
                        <a:p>
                          <a:pPr marL="0" algn="ctr" defTabSz="914400" rtl="0" eaLnBrk="1" latinLnBrk="0" hangingPunct="1"/>
                          <a:r>
                            <a:rPr lang="zh-CN" altLang="en-US" sz="2800" b="1" kern="1200" baseline="0" dirty="0">
                              <a:solidFill>
                                <a:srgbClr val="109397"/>
                              </a:solidFill>
                              <a:latin typeface="+mn-lt"/>
                              <a:ea typeface="+mn-ea"/>
                              <a:cs typeface="+mn-cs"/>
                            </a:rPr>
                            <a:t>题号</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4">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8</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2">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9</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pPr marL="0" algn="ctr" defTabSz="914400" rtl="0" eaLnBrk="1" latinLnBrk="0" hangingPunct="1"/>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11</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12</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xmlns="" xmlns:a14="http://schemas.microsoft.com/office/drawing/2010/main" val="10002"/>
                      </a:ext>
                    </a:extLst>
                  </a:tr>
                  <a:tr h="1098634">
                    <a:tc>
                      <a:txBody>
                        <a:bodyPr/>
                        <a:lstStyle/>
                        <a:p>
                          <a:pPr algn="ctr"/>
                          <a:r>
                            <a:rPr lang="zh-CN" altLang="en-US" sz="2800" baseline="0" dirty="0">
                              <a:solidFill>
                                <a:srgbClr val="C00000"/>
                              </a:solidFill>
                            </a:rPr>
                            <a:t>答案</a:t>
                          </a:r>
                          <a:endParaRPr lang="zh-CN" altLang="en-US" sz="2800" baseline="0" dirty="0">
                            <a:solidFill>
                              <a:srgbClr val="C00000"/>
                            </a:solidFill>
                            <a:latin typeface="Times New Roman" panose="02020603050405020304" pitchFamily="18" charset="0"/>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4">
                      <a:txBody>
                        <a:bodyPr/>
                        <a:lstStyle/>
                        <a:p>
                          <a:pPr marL="0" algn="ctr" defTabSz="914400" rtl="0" eaLnBrk="1" latinLnBrk="0" hangingPunct="1"/>
                          <a:r>
                            <a:rPr lang="en-US" altLang="zh-CN" sz="3200" kern="100" dirty="0" smtClean="0">
                              <a:solidFill>
                                <a:srgbClr val="C00000"/>
                              </a:solidFill>
                              <a:effectLst/>
                              <a:latin typeface="Cambria Math" panose="02040503050406030204" pitchFamily="18" charset="0"/>
                              <a:ea typeface="宋体" panose="02010600030101010101" pitchFamily="2" charset="-122"/>
                              <a:cs typeface="Cambria Math" panose="02040503050406030204" pitchFamily="18" charset="0"/>
                            </a:rPr>
                            <a:t>∃</a:t>
                          </a:r>
                          <a:r>
                            <a:rPr lang="en-US" altLang="zh-CN" sz="3200" i="1" kern="100" dirty="0" smtClean="0">
                              <a:solidFill>
                                <a:srgbClr val="C00000"/>
                              </a:solidFill>
                              <a:effectLst/>
                              <a:latin typeface="Times New Roman" panose="02020603050405020304" pitchFamily="18" charset="0"/>
                              <a:ea typeface="宋体" panose="02010600030101010101" pitchFamily="2" charset="-122"/>
                            </a:rPr>
                            <a:t>x</a:t>
                          </a:r>
                          <a:r>
                            <a:rPr lang="en-US" altLang="zh-CN" sz="3200" kern="100" dirty="0" smtClean="0">
                              <a:solidFill>
                                <a:srgbClr val="C00000"/>
                              </a:solidFill>
                              <a:effectLst/>
                              <a:latin typeface="Times New Roman" panose="02020603050405020304" pitchFamily="18" charset="0"/>
                              <a:ea typeface="宋体" panose="02010600030101010101" pitchFamily="2" charset="-122"/>
                            </a:rPr>
                            <a:t>&lt;0</a:t>
                          </a:r>
                          <a:r>
                            <a:rPr lang="zh-CN" altLang="zh-CN" sz="3200" kern="100" dirty="0" smtClean="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3200" kern="100" dirty="0" smtClean="0">
                              <a:solidFill>
                                <a:srgbClr val="C00000"/>
                              </a:solidFill>
                              <a:effectLst/>
                              <a:latin typeface="Times New Roman" panose="02020603050405020304" pitchFamily="18" charset="0"/>
                              <a:ea typeface="宋体" panose="02010600030101010101" pitchFamily="2" charset="-122"/>
                            </a:rPr>
                            <a:t>(</a:t>
                          </a:r>
                          <a:r>
                            <a:rPr lang="en-US" altLang="zh-CN" sz="3200" kern="100" dirty="0" err="1" smtClean="0">
                              <a:solidFill>
                                <a:srgbClr val="C00000"/>
                              </a:solidFill>
                              <a:effectLst/>
                              <a:latin typeface="Times New Roman" panose="02020603050405020304" pitchFamily="18" charset="0"/>
                              <a:ea typeface="宋体" panose="02010600030101010101" pitchFamily="2" charset="-122"/>
                            </a:rPr>
                            <a:t>1+</a:t>
                          </a:r>
                          <a:r>
                            <a:rPr lang="en-US" altLang="zh-CN" sz="3200" i="1" kern="100" dirty="0" err="1" smtClean="0">
                              <a:solidFill>
                                <a:srgbClr val="C00000"/>
                              </a:solidFill>
                              <a:effectLst/>
                              <a:latin typeface="Times New Roman" panose="02020603050405020304" pitchFamily="18" charset="0"/>
                              <a:ea typeface="宋体" panose="02010600030101010101" pitchFamily="2" charset="-122"/>
                            </a:rPr>
                            <a:t>x</a:t>
                          </a:r>
                          <a:r>
                            <a:rPr lang="en-US" altLang="zh-CN" sz="3200" kern="100" dirty="0" smtClean="0">
                              <a:solidFill>
                                <a:srgbClr val="C00000"/>
                              </a:solidFill>
                              <a:effectLst/>
                              <a:latin typeface="Times New Roman" panose="02020603050405020304" pitchFamily="18" charset="0"/>
                              <a:ea typeface="宋体" panose="02010600030101010101" pitchFamily="2" charset="-122"/>
                            </a:rPr>
                            <a:t>)(1-</a:t>
                          </a:r>
                          <a:r>
                            <a:rPr lang="en-US" altLang="zh-CN" sz="3200" kern="100" dirty="0" err="1" smtClean="0">
                              <a:solidFill>
                                <a:srgbClr val="C00000"/>
                              </a:solidFill>
                              <a:effectLst/>
                              <a:latin typeface="Times New Roman" panose="02020603050405020304" pitchFamily="18" charset="0"/>
                              <a:ea typeface="宋体" panose="02010600030101010101" pitchFamily="2" charset="-122"/>
                            </a:rPr>
                            <a:t>9</a:t>
                          </a:r>
                          <a:r>
                            <a:rPr lang="en-US" altLang="zh-CN" sz="3200" i="1" kern="100" dirty="0" err="1" smtClean="0">
                              <a:solidFill>
                                <a:srgbClr val="C00000"/>
                              </a:solidFill>
                              <a:effectLst/>
                              <a:latin typeface="Times New Roman" panose="02020603050405020304" pitchFamily="18" charset="0"/>
                              <a:ea typeface="宋体" panose="02010600030101010101" pitchFamily="2" charset="-122"/>
                            </a:rPr>
                            <a:t>x</a:t>
                          </a:r>
                          <a:r>
                            <a:rPr lang="en-US" altLang="zh-CN" sz="3200" kern="100" dirty="0" smtClean="0">
                              <a:solidFill>
                                <a:srgbClr val="C00000"/>
                              </a:solidFill>
                              <a:effectLst/>
                              <a:latin typeface="Times New Roman" panose="02020603050405020304" pitchFamily="18" charset="0"/>
                              <a:ea typeface="宋体" panose="02010600030101010101" pitchFamily="2" charset="-122"/>
                            </a:rPr>
                            <a:t>)</a:t>
                          </a:r>
                          <a:r>
                            <a:rPr lang="en-US" altLang="zh-CN" sz="3200" kern="100" baseline="30000" dirty="0" smtClean="0">
                              <a:solidFill>
                                <a:srgbClr val="C00000"/>
                              </a:solidFill>
                              <a:effectLst/>
                              <a:latin typeface="Times New Roman" panose="02020603050405020304" pitchFamily="18" charset="0"/>
                              <a:ea typeface="宋体" panose="02010600030101010101" pitchFamily="2" charset="-122"/>
                            </a:rPr>
                            <a:t>2</a:t>
                          </a:r>
                          <a:r>
                            <a:rPr lang="en-US" altLang="zh-CN" sz="3200" kern="100" dirty="0" smtClean="0">
                              <a:solidFill>
                                <a:srgbClr val="C00000"/>
                              </a:solidFill>
                              <a:effectLst/>
                              <a:latin typeface="Times New Roman" panose="02020603050405020304" pitchFamily="18" charset="0"/>
                              <a:ea typeface="宋体" panose="02010600030101010101" pitchFamily="2" charset="-122"/>
                            </a:rPr>
                            <a:t>&gt;0</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2">
                      <a:txBody>
                        <a:bodyPr/>
                        <a:lstStyle/>
                        <a:p>
                          <a:endParaRPr lang="zh-CN"/>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blipFill rotWithShape="0">
                          <a:blip r:embed="rId18"/>
                          <a:stretch>
                            <a:fillRect l="-250000" t="-227624" r="-100498" b="-1105"/>
                          </a:stretch>
                        </a:blipFill>
                      </a:tcPr>
                    </a:tc>
                    <a:tc hMerge="1">
                      <a:txBody>
                        <a:bodyPr/>
                        <a:lstStyle/>
                        <a:p>
                          <a:pPr marL="0" algn="ctr" defTabSz="914400" rtl="0" eaLnBrk="1" latinLnBrk="0" hangingPunct="1"/>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C</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AD</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xmlns="" xmlns:a14="http://schemas.microsoft.com/office/drawing/2010/main" val="10003"/>
                      </a:ext>
                    </a:extLst>
                  </a:tr>
                </a:tbl>
              </a:graphicData>
            </a:graphic>
          </p:graphicFrame>
        </mc:Fallback>
      </mc:AlternateContent>
      <p:sp>
        <p:nvSpPr>
          <p:cNvPr id="22" name="圆角矩形 21">
            <a:hlinkClick r:id="rId19"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圆角矩形 59">
            <a:hlinkClick r:id="rId2" action="ppaction://hlinksldjump"/>
          </p:cNvPr>
          <p:cNvSpPr/>
          <p:nvPr/>
        </p:nvSpPr>
        <p:spPr>
          <a:xfrm>
            <a:off x="1402022" y="6366506"/>
            <a:ext cx="538383" cy="313308"/>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solidFill>
              </a:rPr>
              <a:t>答案</a:t>
            </a:r>
            <a:endParaRPr kumimoji="1" lang="zh-CN" altLang="en-US" sz="1600" dirty="0">
              <a:solidFill>
                <a:schemeClr val="bg1"/>
              </a:solidFill>
            </a:endParaRPr>
          </a:p>
        </p:txBody>
      </p:sp>
      <p:sp>
        <p:nvSpPr>
          <p:cNvPr id="23" name="圆角矩形 22">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4" name="圆角矩形 23">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5" name="圆角矩形 24">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6" name="圆角矩形 25">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7" name="圆角矩形 26">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9" name="圆角矩形 28">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0" name="圆角矩形 29">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2" name="圆角矩形 4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4" name="圆角矩形 43">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45" name="圆角矩形 44">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49" name="圆角矩形 48">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0" name="圆角矩形 49">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2" name="任意多边形: 形状 1"/>
          <p:cNvSpPr/>
          <p:nvPr/>
        </p:nvSpPr>
        <p:spPr>
          <a:xfrm>
            <a:off x="0" y="409713"/>
            <a:ext cx="2056606" cy="469900"/>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4" name="矩形 3"/>
          <p:cNvSpPr/>
          <p:nvPr/>
        </p:nvSpPr>
        <p:spPr>
          <a:xfrm>
            <a:off x="397361" y="356393"/>
            <a:ext cx="1261884" cy="523220"/>
          </a:xfrm>
          <a:prstGeom prst="rect">
            <a:avLst/>
          </a:prstGeom>
        </p:spPr>
        <p:txBody>
          <a:bodyPr wrap="none">
            <a:spAutoFit/>
          </a:bodyPr>
          <a:lstStyle/>
          <a:p>
            <a:r>
              <a:rPr lang="zh-CN" altLang="en-US" sz="2800" dirty="0">
                <a:solidFill>
                  <a:prstClr val="white"/>
                </a:solidFill>
                <a:latin typeface="仿宋" panose="02010609060101010101" pitchFamily="49" charset="-122"/>
                <a:ea typeface="仿宋" panose="02010609060101010101" pitchFamily="49" charset="-122"/>
                <a:cs typeface="Times New Roman" panose="02020603050405020304" pitchFamily="18" charset="0"/>
              </a:rPr>
              <a:t>对一对</a:t>
            </a:r>
            <a:endParaRPr lang="zh-CN" altLang="en-US" dirty="0">
              <a:latin typeface="仿宋" panose="02010609060101010101" pitchFamily="49" charset="-122"/>
              <a:ea typeface="仿宋" panose="02010609060101010101" pitchFamily="49" charset="-122"/>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mc:AlternateContent xmlns:mc="http://schemas.openxmlformats.org/markup-compatibility/2006">
        <mc:Choice xmlns:a14="http://schemas.microsoft.com/office/drawing/2010/main" Requires="a14">
          <p:graphicFrame>
            <p:nvGraphicFramePr>
              <p:cNvPr id="21" name="表格 20"/>
              <p:cNvGraphicFramePr>
                <a:graphicFrameLocks noGrp="1"/>
              </p:cNvGraphicFramePr>
              <p:nvPr>
                <p:extLst>
                  <p:ext uri="{D42A27DB-BD31-4B8C-83A1-F6EECF244321}">
                    <p14:modId xmlns:p14="http://schemas.microsoft.com/office/powerpoint/2010/main" val="492597420"/>
                  </p:ext>
                </p:extLst>
              </p:nvPr>
            </p:nvGraphicFramePr>
            <p:xfrm>
              <a:off x="591281" y="1340768"/>
              <a:ext cx="11009439" cy="1753435"/>
            </p:xfrm>
            <a:graphic>
              <a:graphicData uri="http://schemas.openxmlformats.org/drawingml/2006/table">
                <a:tbl>
                  <a:tblPr firstRow="1" bandRow="1">
                    <a:tableStyleId>{8799B23B-EC83-4686-B30A-512413B5E67A}</a:tableStyleId>
                  </a:tblPr>
                  <a:tblGrid>
                    <a:gridCol w="1223271">
                      <a:extLst>
                        <a:ext uri="{9D8B030D-6E8A-4147-A177-3AD203B41FA5}">
                          <a16:colId xmlns:a16="http://schemas.microsoft.com/office/drawing/2014/main" xmlns="" val="20000"/>
                        </a:ext>
                      </a:extLst>
                    </a:gridCol>
                    <a:gridCol w="4137432">
                      <a:extLst>
                        <a:ext uri="{9D8B030D-6E8A-4147-A177-3AD203B41FA5}">
                          <a16:colId xmlns:a16="http://schemas.microsoft.com/office/drawing/2014/main" xmlns="" val="20001"/>
                        </a:ext>
                      </a:extLst>
                    </a:gridCol>
                    <a:gridCol w="3960440">
                      <a:extLst>
                        <a:ext uri="{9D8B030D-6E8A-4147-A177-3AD203B41FA5}">
                          <a16:colId xmlns:a16="http://schemas.microsoft.com/office/drawing/2014/main" xmlns="" val="20004"/>
                        </a:ext>
                      </a:extLst>
                    </a:gridCol>
                    <a:gridCol w="1688296"/>
                  </a:tblGrid>
                  <a:tr h="792426">
                    <a:tc>
                      <a:txBody>
                        <a:bodyPr/>
                        <a:lstStyle/>
                        <a:p>
                          <a:pPr marL="0" algn="ctr" defTabSz="914400" rtl="0" eaLnBrk="1" latinLnBrk="0" hangingPunct="1"/>
                          <a:r>
                            <a:rPr lang="zh-CN" altLang="en-US" sz="2800" b="1" kern="1200" baseline="0" dirty="0">
                              <a:solidFill>
                                <a:srgbClr val="109397"/>
                              </a:solidFill>
                              <a:latin typeface="+mn-lt"/>
                              <a:ea typeface="+mn-ea"/>
                              <a:cs typeface="+mn-cs"/>
                            </a:rPr>
                            <a:t>题号</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smtClean="0">
                              <a:solidFill>
                                <a:srgbClr val="109397"/>
                              </a:solidFill>
                            </a:rPr>
                            <a:t>13</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smtClean="0">
                              <a:solidFill>
                                <a:srgbClr val="109397"/>
                              </a:solidFill>
                            </a:rPr>
                            <a:t>15</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2800" b="1" kern="1200" baseline="0" smtClean="0">
                              <a:solidFill>
                                <a:srgbClr val="109397"/>
                              </a:solidFill>
                              <a:latin typeface="+mn-lt"/>
                              <a:ea typeface="+mn-ea"/>
                              <a:cs typeface="+mn-cs"/>
                            </a:rPr>
                            <a:t>16</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xmlns="" val="10000"/>
                      </a:ext>
                    </a:extLst>
                  </a:tr>
                  <a:tr h="935766">
                    <a:tc>
                      <a:txBody>
                        <a:bodyPr/>
                        <a:lstStyle/>
                        <a:p>
                          <a:pPr algn="ctr"/>
                          <a:r>
                            <a:rPr lang="zh-CN" altLang="en-US" sz="2800" baseline="0" dirty="0">
                              <a:solidFill>
                                <a:srgbClr val="C00000"/>
                              </a:solidFill>
                            </a:rPr>
                            <a:t>答案</a:t>
                          </a:r>
                          <a:endParaRPr lang="zh-CN" altLang="en-US" sz="2800" baseline="0" dirty="0">
                            <a:solidFill>
                              <a:srgbClr val="C00000"/>
                            </a:solidFill>
                            <a:latin typeface="Times New Roman" panose="02020603050405020304" pitchFamily="18" charset="0"/>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14:m>
                            <m:oMath xmlns:m="http://schemas.openxmlformats.org/officeDocument/2006/math">
                              <m:d>
                                <m:dPr>
                                  <m:begChr m:val="{"/>
                                  <m:endChr m:val="}"/>
                                  <m:ctrlPr>
                                    <a:rPr lang="zh-CN" altLang="zh-CN" sz="3200" i="1" kern="100" smtClean="0">
                                      <a:solidFill>
                                        <a:srgbClr val="C00000"/>
                                      </a:solidFill>
                                      <a:effectLst/>
                                      <a:latin typeface="Cambria Math" panose="02040503050406030204" pitchFamily="18" charset="0"/>
                                      <a:ea typeface="Cambria Math" panose="02040503050406030204" pitchFamily="18" charset="0"/>
                                    </a:rPr>
                                  </m:ctrlPr>
                                </m:dPr>
                                <m:e>
                                  <m:r>
                                    <a:rPr lang="en-US" altLang="zh-CN" sz="3200" i="1"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𝑎</m:t>
                                  </m:r>
                                  <m:d>
                                    <m:dPr>
                                      <m:begChr m:val="|"/>
                                      <m:endChr m:val=""/>
                                      <m:ctrlPr>
                                        <a:rPr lang="zh-CN" altLang="zh-CN" sz="3200" i="1" kern="100">
                                          <a:solidFill>
                                            <a:srgbClr val="C00000"/>
                                          </a:solidFill>
                                          <a:effectLst/>
                                          <a:latin typeface="Cambria Math" panose="02040503050406030204" pitchFamily="18" charset="0"/>
                                          <a:ea typeface="Cambria Math" panose="02040503050406030204" pitchFamily="18" charset="0"/>
                                        </a:rPr>
                                      </m:ctrlPr>
                                    </m:dPr>
                                    <m:e>
                                      <m:r>
                                        <a:rPr lang="en-US" altLang="zh-CN" sz="32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3≤</m:t>
                                      </m:r>
                                      <m:r>
                                        <a:rPr lang="en-US" altLang="zh-CN" sz="3200" i="1"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32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3200" i="1" kern="100">
                                              <a:solidFill>
                                                <a:srgbClr val="C00000"/>
                                              </a:solidFill>
                                              <a:effectLst/>
                                              <a:latin typeface="Cambria Math" panose="02040503050406030204" pitchFamily="18" charset="0"/>
                                              <a:ea typeface="Cambria Math" panose="02040503050406030204" pitchFamily="18" charset="0"/>
                                            </a:rPr>
                                          </m:ctrlPr>
                                        </m:fPr>
                                        <m:num>
                                          <m:r>
                                            <a:rPr lang="en-US" altLang="zh-CN" sz="32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25</m:t>
                                          </m:r>
                                        </m:num>
                                        <m:den>
                                          <m:r>
                                            <a:rPr lang="en-US" altLang="zh-CN" sz="32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8</m:t>
                                          </m:r>
                                        </m:den>
                                      </m:f>
                                    </m:e>
                                  </m:d>
                                </m:e>
                              </m:d>
                            </m:oMath>
                          </a14:m>
                          <a:r>
                            <a:rPr lang="zh-CN" altLang="en-US" sz="3200" kern="1200" baseline="0" dirty="0" smtClean="0">
                              <a:solidFill>
                                <a:srgbClr val="C00000"/>
                              </a:solidFill>
                              <a:latin typeface="+mn-lt"/>
                              <a:ea typeface="+mn-ea"/>
                              <a:cs typeface="+mn-cs"/>
                            </a:rPr>
                            <a:t> </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14:m>
                            <m:oMath xmlns:m="http://schemas.openxmlformats.org/officeDocument/2006/math">
                              <m:d>
                                <m:dPr>
                                  <m:ctrlPr>
                                    <a:rPr lang="zh-CN" altLang="zh-CN" sz="3200" kern="1200" baseline="0" smtClean="0">
                                      <a:solidFill>
                                        <a:srgbClr val="C00000"/>
                                      </a:solidFill>
                                      <a:latin typeface="+mn-lt"/>
                                      <a:ea typeface="+mn-ea"/>
                                      <a:cs typeface="+mn-cs"/>
                                    </a:rPr>
                                  </m:ctrlPr>
                                </m:dPr>
                                <m:e>
                                  <m:f>
                                    <m:fPr>
                                      <m:ctrlPr>
                                        <a:rPr lang="zh-CN" altLang="zh-CN" sz="3200" kern="1200" baseline="0">
                                          <a:solidFill>
                                            <a:srgbClr val="C00000"/>
                                          </a:solidFill>
                                          <a:latin typeface="+mn-lt"/>
                                          <a:ea typeface="+mn-ea"/>
                                          <a:cs typeface="+mn-cs"/>
                                        </a:rPr>
                                      </m:ctrlPr>
                                    </m:fPr>
                                    <m:num>
                                      <m:r>
                                        <a:rPr lang="en-US" altLang="zh-CN" sz="3200" kern="1200" baseline="0">
                                          <a:solidFill>
                                            <a:srgbClr val="C00000"/>
                                          </a:solidFill>
                                          <a:latin typeface="+mn-lt"/>
                                          <a:ea typeface="+mn-ea"/>
                                          <a:cs typeface="+mn-cs"/>
                                        </a:rPr>
                                        <m:t>1</m:t>
                                      </m:r>
                                    </m:num>
                                    <m:den>
                                      <m:r>
                                        <a:rPr lang="en-US" altLang="zh-CN" sz="3200" kern="1200" baseline="0">
                                          <a:solidFill>
                                            <a:srgbClr val="C00000"/>
                                          </a:solidFill>
                                          <a:latin typeface="+mn-lt"/>
                                          <a:ea typeface="+mn-ea"/>
                                          <a:cs typeface="+mn-cs"/>
                                        </a:rPr>
                                        <m:t>2</m:t>
                                      </m:r>
                                    </m:den>
                                  </m:f>
                                  <m:r>
                                    <a:rPr lang="zh-CN" altLang="zh-CN" sz="3200" kern="1200" baseline="0">
                                      <a:solidFill>
                                        <a:srgbClr val="C00000"/>
                                      </a:solidFill>
                                      <a:latin typeface="+mn-lt"/>
                                      <a:ea typeface="+mn-ea"/>
                                      <a:cs typeface="+mn-cs"/>
                                    </a:rPr>
                                    <m:t>，</m:t>
                                  </m:r>
                                  <m:f>
                                    <m:fPr>
                                      <m:ctrlPr>
                                        <a:rPr lang="zh-CN" altLang="zh-CN" sz="3200" kern="1200" baseline="0">
                                          <a:solidFill>
                                            <a:srgbClr val="C00000"/>
                                          </a:solidFill>
                                          <a:latin typeface="+mn-lt"/>
                                          <a:ea typeface="+mn-ea"/>
                                          <a:cs typeface="+mn-cs"/>
                                        </a:rPr>
                                      </m:ctrlPr>
                                    </m:fPr>
                                    <m:num>
                                      <m:r>
                                        <a:rPr lang="en-US" altLang="zh-CN" sz="3200" kern="1200" baseline="0">
                                          <a:solidFill>
                                            <a:srgbClr val="C00000"/>
                                          </a:solidFill>
                                          <a:latin typeface="+mn-lt"/>
                                          <a:ea typeface="+mn-ea"/>
                                          <a:cs typeface="+mn-cs"/>
                                        </a:rPr>
                                        <m:t>1</m:t>
                                      </m:r>
                                    </m:num>
                                    <m:den>
                                      <m:r>
                                        <a:rPr lang="en-US" altLang="zh-CN" sz="3200" kern="1200" baseline="0">
                                          <a:solidFill>
                                            <a:srgbClr val="C00000"/>
                                          </a:solidFill>
                                          <a:latin typeface="+mn-lt"/>
                                          <a:ea typeface="+mn-ea"/>
                                          <a:cs typeface="+mn-cs"/>
                                        </a:rPr>
                                        <m:t>3</m:t>
                                      </m:r>
                                    </m:den>
                                  </m:f>
                                </m:e>
                              </m:d>
                            </m:oMath>
                          </a14:m>
                          <a:r>
                            <a:rPr lang="en-US" altLang="zh-CN" sz="3200" kern="1200" baseline="0" dirty="0">
                              <a:solidFill>
                                <a:srgbClr val="C00000"/>
                              </a:solidFill>
                              <a:latin typeface="+mn-lt"/>
                              <a:ea typeface="+mn-ea"/>
                              <a:cs typeface="+mn-cs"/>
                            </a:rPr>
                            <a:t>(</a:t>
                          </a:r>
                          <a:r>
                            <a:rPr lang="zh-CN" altLang="zh-CN" sz="3200" kern="1200" baseline="0" dirty="0">
                              <a:solidFill>
                                <a:srgbClr val="C00000"/>
                              </a:solidFill>
                              <a:latin typeface="+mn-lt"/>
                              <a:ea typeface="+mn-ea"/>
                              <a:cs typeface="+mn-cs"/>
                            </a:rPr>
                            <a:t>答案不</a:t>
                          </a:r>
                          <a:r>
                            <a:rPr lang="zh-CN" altLang="zh-CN" sz="3200" kern="1200" baseline="0">
                              <a:solidFill>
                                <a:srgbClr val="C00000"/>
                              </a:solidFill>
                              <a:latin typeface="+mn-lt"/>
                              <a:ea typeface="+mn-ea"/>
                              <a:cs typeface="+mn-cs"/>
                            </a:rPr>
                            <a:t>唯一</a:t>
                          </a:r>
                          <a:r>
                            <a:rPr lang="en-US" altLang="zh-CN" sz="3200" kern="1200" baseline="0" smtClean="0">
                              <a:solidFill>
                                <a:srgbClr val="C00000"/>
                              </a:solidFill>
                              <a:latin typeface="+mn-lt"/>
                              <a:ea typeface="+mn-ea"/>
                              <a:cs typeface="+mn-cs"/>
                            </a:rPr>
                            <a:t>)</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smtClean="0">
                              <a:solidFill>
                                <a:srgbClr val="C00000"/>
                              </a:solidFill>
                              <a:latin typeface="+mn-lt"/>
                              <a:ea typeface="+mn-ea"/>
                              <a:cs typeface="+mn-cs"/>
                            </a:rPr>
                            <a:t>BCD</a:t>
                          </a:r>
                          <a:endParaRPr lang="zh-CN" altLang="en-US" sz="3200" kern="1200" baseline="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mc:Choice>
        <mc:Fallback>
          <p:graphicFrame>
            <p:nvGraphicFramePr>
              <p:cNvPr id="21" name="表格 20"/>
              <p:cNvGraphicFramePr>
                <a:graphicFrameLocks noGrp="1"/>
              </p:cNvGraphicFramePr>
              <p:nvPr>
                <p:extLst>
                  <p:ext uri="{D42A27DB-BD31-4B8C-83A1-F6EECF244321}">
                    <p14:modId xmlns:p14="http://schemas.microsoft.com/office/powerpoint/2010/main" val="492597420"/>
                  </p:ext>
                </p:extLst>
              </p:nvPr>
            </p:nvGraphicFramePr>
            <p:xfrm>
              <a:off x="591281" y="1340768"/>
              <a:ext cx="11009439" cy="1753435"/>
            </p:xfrm>
            <a:graphic>
              <a:graphicData uri="http://schemas.openxmlformats.org/drawingml/2006/table">
                <a:tbl>
                  <a:tblPr firstRow="1" bandRow="1">
                    <a:tableStyleId>{8799B23B-EC83-4686-B30A-512413B5E67A}</a:tableStyleId>
                  </a:tblPr>
                  <a:tblGrid>
                    <a:gridCol w="1223271">
                      <a:extLst>
                        <a:ext uri="{9D8B030D-6E8A-4147-A177-3AD203B41FA5}">
                          <a16:colId xmlns:a16="http://schemas.microsoft.com/office/drawing/2014/main" xmlns="" xmlns:a14="http://schemas.microsoft.com/office/drawing/2010/main" val="20000"/>
                        </a:ext>
                      </a:extLst>
                    </a:gridCol>
                    <a:gridCol w="4137432">
                      <a:extLst>
                        <a:ext uri="{9D8B030D-6E8A-4147-A177-3AD203B41FA5}">
                          <a16:colId xmlns:a16="http://schemas.microsoft.com/office/drawing/2014/main" xmlns="" xmlns:a14="http://schemas.microsoft.com/office/drawing/2010/main" val="20001"/>
                        </a:ext>
                      </a:extLst>
                    </a:gridCol>
                    <a:gridCol w="3960440">
                      <a:extLst>
                        <a:ext uri="{9D8B030D-6E8A-4147-A177-3AD203B41FA5}">
                          <a16:colId xmlns:a16="http://schemas.microsoft.com/office/drawing/2014/main" xmlns="" xmlns:a14="http://schemas.microsoft.com/office/drawing/2010/main" val="20004"/>
                        </a:ext>
                      </a:extLst>
                    </a:gridCol>
                    <a:gridCol w="1688296"/>
                  </a:tblGrid>
                  <a:tr h="792426">
                    <a:tc>
                      <a:txBody>
                        <a:bodyPr/>
                        <a:lstStyle/>
                        <a:p>
                          <a:pPr marL="0" algn="ctr" defTabSz="914400" rtl="0" eaLnBrk="1" latinLnBrk="0" hangingPunct="1"/>
                          <a:r>
                            <a:rPr lang="zh-CN" altLang="en-US" sz="2800" b="1" kern="1200" baseline="0" dirty="0">
                              <a:solidFill>
                                <a:srgbClr val="109397"/>
                              </a:solidFill>
                              <a:latin typeface="+mn-lt"/>
                              <a:ea typeface="+mn-ea"/>
                              <a:cs typeface="+mn-cs"/>
                            </a:rPr>
                            <a:t>题号</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smtClean="0">
                              <a:solidFill>
                                <a:srgbClr val="109397"/>
                              </a:solidFill>
                            </a:rPr>
                            <a:t>13</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smtClean="0">
                              <a:solidFill>
                                <a:srgbClr val="109397"/>
                              </a:solidFill>
                            </a:rPr>
                            <a:t>15</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2800" b="1" kern="1200" baseline="0" smtClean="0">
                              <a:solidFill>
                                <a:srgbClr val="109397"/>
                              </a:solidFill>
                              <a:latin typeface="+mn-lt"/>
                              <a:ea typeface="+mn-ea"/>
                              <a:cs typeface="+mn-cs"/>
                            </a:rPr>
                            <a:t>16</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xmlns="" xmlns:a14="http://schemas.microsoft.com/office/drawing/2010/main" val="10000"/>
                      </a:ext>
                    </a:extLst>
                  </a:tr>
                  <a:tr h="961009">
                    <a:tc>
                      <a:txBody>
                        <a:bodyPr/>
                        <a:lstStyle/>
                        <a:p>
                          <a:pPr algn="ctr"/>
                          <a:r>
                            <a:rPr lang="zh-CN" altLang="en-US" sz="2800" baseline="0" dirty="0">
                              <a:solidFill>
                                <a:srgbClr val="C00000"/>
                              </a:solidFill>
                            </a:rPr>
                            <a:t>答案</a:t>
                          </a:r>
                          <a:endParaRPr lang="zh-CN" altLang="en-US" sz="2800" baseline="0" dirty="0">
                            <a:solidFill>
                              <a:srgbClr val="C00000"/>
                            </a:solidFill>
                            <a:latin typeface="Times New Roman" panose="02020603050405020304" pitchFamily="18" charset="0"/>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endParaRPr lang="zh-CN"/>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blipFill rotWithShape="0">
                          <a:blip r:embed="rId18"/>
                          <a:stretch>
                            <a:fillRect l="-29750" t="-83544" r="-136966" b="-1266"/>
                          </a:stretch>
                        </a:blipFill>
                      </a:tcPr>
                    </a:tc>
                    <a:tc>
                      <a:txBody>
                        <a:bodyPr/>
                        <a:lstStyle/>
                        <a:p>
                          <a:endParaRPr lang="zh-CN"/>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blipFill rotWithShape="0">
                          <a:blip r:embed="rId18"/>
                          <a:stretch>
                            <a:fillRect l="-135330" t="-83544" r="-42857" b="-1266"/>
                          </a:stretch>
                        </a:blipFill>
                      </a:tcPr>
                    </a:tc>
                    <a:tc>
                      <a:txBody>
                        <a:bodyPr/>
                        <a:lstStyle/>
                        <a:p>
                          <a:pPr marL="0" algn="ctr" defTabSz="914400" rtl="0" eaLnBrk="1" latinLnBrk="0" hangingPunct="1"/>
                          <a:r>
                            <a:rPr lang="en-US" altLang="zh-CN" sz="3200" kern="1200" baseline="0" smtClean="0">
                              <a:solidFill>
                                <a:srgbClr val="C00000"/>
                              </a:solidFill>
                              <a:latin typeface="+mn-lt"/>
                              <a:ea typeface="+mn-ea"/>
                              <a:cs typeface="+mn-cs"/>
                            </a:rPr>
                            <a:t>BCD</a:t>
                          </a:r>
                          <a:endParaRPr lang="zh-CN" altLang="en-US" sz="3200" kern="1200" baseline="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xmlns="" xmlns:a14="http://schemas.microsoft.com/office/drawing/2010/main" val="10001"/>
                      </a:ext>
                    </a:extLst>
                  </a:tr>
                </a:tbl>
              </a:graphicData>
            </a:graphic>
          </p:graphicFrame>
        </mc:Fallback>
      </mc:AlternateContent>
      <p:sp>
        <p:nvSpPr>
          <p:cNvPr id="22" name="圆角矩形 21">
            <a:hlinkClick r:id="rId19"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extLst>
      <p:ext uri="{BB962C8B-B14F-4D97-AF65-F5344CB8AC3E}">
        <p14:creationId xmlns:p14="http://schemas.microsoft.com/office/powerpoint/2010/main" val="28492410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矩形 77"/>
          <p:cNvSpPr/>
          <p:nvPr/>
        </p:nvSpPr>
        <p:spPr>
          <a:xfrm>
            <a:off x="0" y="416165"/>
            <a:ext cx="1343472" cy="360040"/>
          </a:xfrm>
          <a:prstGeom prst="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smtClean="0">
                <a:solidFill>
                  <a:prstClr val="white"/>
                </a:solidFill>
                <a:latin typeface="Times New Roman" panose="02020603050405020304" pitchFamily="18" charset="0"/>
                <a:ea typeface="仿宋" panose="02010609060101010101" pitchFamily="49" charset="-122"/>
                <a:cs typeface="Times New Roman" panose="02020603050405020304" pitchFamily="18" charset="0"/>
              </a:rPr>
              <a:t>10.</a:t>
            </a:r>
            <a:endParaRPr lang="zh-CN" altLang="en-US" dirty="0">
              <a:solidFill>
                <a:prstClr val="black"/>
              </a:solidFill>
            </a:endParaRPr>
          </a:p>
        </p:txBody>
      </p:sp>
      <p:sp>
        <p:nvSpPr>
          <p:cNvPr id="76" name="圆角矩形 75">
            <a:hlinkClick r:id="rId2" action="ppaction://hlinksldjump"/>
          </p:cNvPr>
          <p:cNvSpPr/>
          <p:nvPr/>
        </p:nvSpPr>
        <p:spPr>
          <a:xfrm>
            <a:off x="1402022" y="6366506"/>
            <a:ext cx="538383" cy="313308"/>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solidFill>
              </a:rPr>
              <a:t>答案</a:t>
            </a:r>
            <a:endParaRPr kumimoji="1" lang="zh-CN" altLang="en-US" sz="1600" dirty="0">
              <a:solidFill>
                <a:schemeClr val="bg1"/>
              </a:solidFill>
            </a:endParaRPr>
          </a:p>
        </p:txBody>
      </p:sp>
      <p:sp>
        <p:nvSpPr>
          <p:cNvPr id="42" name="圆角矩形 4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43" name="圆角矩形 4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44" name="圆角矩形 4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45" name="圆角矩形 4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46" name="圆角矩形 4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7" name="圆角矩形 4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8" name="圆角矩形 4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9" name="圆角矩形 4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50" name="圆角矩形 49">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1" name="圆角矩形 5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2" name="圆角矩形 51">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3" name="圆角矩形 52">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75" name="圆角矩形 74"/>
          <p:cNvSpPr/>
          <p:nvPr/>
        </p:nvSpPr>
        <p:spPr>
          <a:xfrm>
            <a:off x="1" y="1064236"/>
            <a:ext cx="12201026" cy="4957052"/>
          </a:xfrm>
          <a:prstGeom prst="roundRect">
            <a:avLst>
              <a:gd name="adj" fmla="val 194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mc:AlternateContent xmlns:mc="http://schemas.openxmlformats.org/markup-compatibility/2006" xmlns:a14="http://schemas.microsoft.com/office/drawing/2010/main">
        <mc:Choice Requires="a14">
          <p:sp>
            <p:nvSpPr>
              <p:cNvPr id="77" name="矩形 76"/>
              <p:cNvSpPr/>
              <p:nvPr/>
            </p:nvSpPr>
            <p:spPr>
              <a:xfrm>
                <a:off x="551384" y="1196752"/>
                <a:ext cx="11089232" cy="4654095"/>
              </a:xfrm>
              <a:prstGeom prst="rect">
                <a:avLst/>
              </a:prstGeom>
            </p:spPr>
            <p:txBody>
              <a:bodyPr wrap="square">
                <a:spAutoFit/>
              </a:bodyPr>
              <a:lstStyle/>
              <a:p>
                <a:pPr>
                  <a:lnSpc>
                    <a:spcPct val="150000"/>
                  </a:lnSpc>
                  <a:spcAft>
                    <a:spcPts val="0"/>
                  </a:spcAft>
                  <a:tabLst>
                    <a:tab pos="2250440" algn="l"/>
                    <a:tab pos="3420745" algn="l"/>
                  </a:tabLst>
                </a:pP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为全称量词命题，且为假命题，</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如取</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，则</a:t>
                </a:r>
                <a14:m>
                  <m:oMath xmlns:m="http://schemas.openxmlformats.org/officeDocument/2006/math">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𝑡</m:t>
                        </m:r>
                      </m:e>
                    </m:rad>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不成立</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为存在量词命题，且为真命题，</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因为判别式</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Δ</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=25&gt;0.</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为存在量词命题，且为真命题，</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如取实数对</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smtClean="0">
                    <a:effectLst/>
                    <a:latin typeface="Times New Roman" panose="02020603050405020304" pitchFamily="18" charset="0"/>
                    <a:ea typeface="仿宋" panose="02010609060101010101" pitchFamily="49" charset="-122"/>
                    <a:cs typeface="Times New Roman" panose="02020603050405020304" pitchFamily="18" charset="0"/>
                  </a:rPr>
                  <a:t>，则</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-5&gt;0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成立</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为全称量词命题，且为真命题</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77" name="矩形 76"/>
              <p:cNvSpPr>
                <a:spLocks noRot="1" noChangeAspect="1" noMove="1" noResize="1" noEditPoints="1" noAdjustHandles="1" noChangeArrowheads="1" noChangeShapeType="1" noTextEdit="1"/>
              </p:cNvSpPr>
              <p:nvPr/>
            </p:nvSpPr>
            <p:spPr>
              <a:xfrm>
                <a:off x="551384" y="1196752"/>
                <a:ext cx="11089232" cy="4654095"/>
              </a:xfrm>
              <a:prstGeom prst="rect">
                <a:avLst/>
              </a:prstGeom>
              <a:blipFill rotWithShape="0">
                <a:blip r:embed="rId15"/>
                <a:stretch>
                  <a:fillRect l="-1099" b="-1047"/>
                </a:stretch>
              </a:blipFill>
            </p:spPr>
            <p:txBody>
              <a:bodyPr/>
              <a:lstStyle/>
              <a:p>
                <a:r>
                  <a:rPr lang="zh-CN" altLang="en-US">
                    <a:noFill/>
                  </a:rPr>
                  <a:t> </a:t>
                </a:r>
              </a:p>
            </p:txBody>
          </p:sp>
        </mc:Fallback>
      </mc:AlternateContent>
      <p:sp>
        <p:nvSpPr>
          <p:cNvPr id="19" name="圆角矩形 18">
            <a:hlinkClick r:id="rId16"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1" name="圆角矩形 20">
            <a:hlinkClick r:id="rId18"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2" name="圆角矩形 21">
            <a:hlinkClick r:id="rId19"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圆角矩形 75">
            <a:hlinkClick r:id="rId2" action="ppaction://hlinksldjump"/>
          </p:cNvPr>
          <p:cNvSpPr/>
          <p:nvPr/>
        </p:nvSpPr>
        <p:spPr>
          <a:xfrm>
            <a:off x="1402022" y="6366506"/>
            <a:ext cx="538383" cy="313308"/>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solidFill>
              </a:rPr>
              <a:t>答案</a:t>
            </a:r>
            <a:endParaRPr kumimoji="1" lang="zh-CN" altLang="en-US" sz="1600" dirty="0">
              <a:solidFill>
                <a:schemeClr val="bg1"/>
              </a:solidFill>
            </a:endParaRPr>
          </a:p>
        </p:txBody>
      </p:sp>
      <p:sp>
        <p:nvSpPr>
          <p:cNvPr id="42" name="圆角矩形 4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43" name="圆角矩形 4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44" name="圆角矩形 4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45" name="圆角矩形 4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46" name="圆角矩形 4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7" name="圆角矩形 4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8" name="圆角矩形 4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9" name="圆角矩形 4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50" name="圆角矩形 49">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1" name="圆角矩形 5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2" name="圆角矩形 51">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3" name="圆角矩形 52">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75" name="圆角矩形 74"/>
          <p:cNvSpPr/>
          <p:nvPr/>
        </p:nvSpPr>
        <p:spPr>
          <a:xfrm>
            <a:off x="1" y="1064236"/>
            <a:ext cx="12201026" cy="3948940"/>
          </a:xfrm>
          <a:prstGeom prst="roundRect">
            <a:avLst>
              <a:gd name="adj" fmla="val 194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 name="矩形 76"/>
          <p:cNvSpPr/>
          <p:nvPr/>
        </p:nvSpPr>
        <p:spPr>
          <a:xfrm>
            <a:off x="623392" y="1401157"/>
            <a:ext cx="11089232" cy="3323987"/>
          </a:xfrm>
          <a:prstGeom prst="rect">
            <a:avLst/>
          </a:prstGeom>
        </p:spPr>
        <p:txBody>
          <a:bodyPr wrap="square">
            <a:spAutoFit/>
          </a:bodyPr>
          <a:lstStyle/>
          <a:p>
            <a:pPr>
              <a:lnSpc>
                <a:spcPct val="150000"/>
              </a:lnSpc>
              <a:spcAft>
                <a:spcPts val="0"/>
              </a:spcAft>
              <a:tabLst>
                <a:tab pos="2250440" algn="l"/>
                <a:tab pos="3420745" algn="l"/>
              </a:tabLst>
            </a:pP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是真命题，则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，由题意知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的取值范围是</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是真命题，则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，由题意知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解得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的取值范围是</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0" name="矩形 19"/>
          <p:cNvSpPr/>
          <p:nvPr/>
        </p:nvSpPr>
        <p:spPr>
          <a:xfrm>
            <a:off x="0" y="416165"/>
            <a:ext cx="1343472" cy="360040"/>
          </a:xfrm>
          <a:prstGeom prst="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smtClean="0">
                <a:solidFill>
                  <a:prstClr val="white"/>
                </a:solidFill>
                <a:latin typeface="Times New Roman" panose="02020603050405020304" pitchFamily="18" charset="0"/>
                <a:ea typeface="仿宋" panose="02010609060101010101" pitchFamily="49" charset="-122"/>
                <a:cs typeface="Times New Roman" panose="02020603050405020304" pitchFamily="18" charset="0"/>
              </a:rPr>
              <a:t>14.</a:t>
            </a:r>
            <a:endParaRPr lang="zh-CN" altLang="en-US" dirty="0">
              <a:solidFill>
                <a:prstClr val="black"/>
              </a:solidFill>
            </a:endParaRPr>
          </a:p>
        </p:txBody>
      </p:sp>
      <p:sp>
        <p:nvSpPr>
          <p:cNvPr id="19" name="圆角矩形 1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1" name="圆角矩形 20">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2" name="圆角矩形 21">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3" name="圆角矩形 22">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390000" y="836712"/>
            <a:ext cx="11412000" cy="3242170"/>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下列命题中，是存在量词命题的是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正方形的四条边相等</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有两个角是</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45°</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的三角形是等腰直角三角形</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正数的平方根不等于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至少有一个正整数是偶数</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6" name="TextBox 19"/>
          <p:cNvSpPr txBox="1"/>
          <p:nvPr/>
        </p:nvSpPr>
        <p:spPr>
          <a:xfrm>
            <a:off x="238351" y="3417970"/>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31" name="圆角矩形 3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34" name="圆角矩形 33">
            <a:hlinkClick r:id="rId3" action="ppaction://hlinksldjump"/>
          </p:cNvPr>
          <p:cNvSpPr/>
          <p:nvPr/>
        </p:nvSpPr>
        <p:spPr>
          <a:xfrm>
            <a:off x="2054760"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a:t>
            </a:r>
            <a:endParaRPr kumimoji="1" lang="zh-CN" altLang="en-US" sz="1600" dirty="0">
              <a:solidFill>
                <a:schemeClr val="bg1"/>
              </a:solidFill>
            </a:endParaRPr>
          </a:p>
        </p:txBody>
      </p:sp>
      <p:sp>
        <p:nvSpPr>
          <p:cNvPr id="35" name="圆角矩形 34">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42" name="圆角矩形 41">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43" name="圆角矩形 42">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44" name="圆角矩形 43">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5" name="圆角矩形 44">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6" name="圆角矩形 45">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7" name="圆角矩形 46">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8" name="圆角矩形 47">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49" name="圆角矩形 48">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0" name="圆角矩形 49">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1" name="圆角矩形 50">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grpSp>
        <p:nvGrpSpPr>
          <p:cNvPr id="2" name="组合 1"/>
          <p:cNvGrpSpPr/>
          <p:nvPr/>
        </p:nvGrpSpPr>
        <p:grpSpPr>
          <a:xfrm>
            <a:off x="0" y="124997"/>
            <a:ext cx="2081058" cy="495691"/>
            <a:chOff x="0" y="124997"/>
            <a:chExt cx="2081058" cy="495691"/>
          </a:xfrm>
        </p:grpSpPr>
        <p:sp>
          <p:nvSpPr>
            <p:cNvPr id="25" name="矩形 24"/>
            <p:cNvSpPr/>
            <p:nvPr/>
          </p:nvSpPr>
          <p:spPr>
            <a:xfrm>
              <a:off x="0" y="124997"/>
              <a:ext cx="2054760" cy="4914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69310" y="129198"/>
              <a:ext cx="1911748" cy="491490"/>
            </a:xfrm>
            <a:prstGeom prst="rect">
              <a:avLst/>
            </a:prstGeom>
          </p:spPr>
          <p:txBody>
            <a:bodyPr wrap="square">
              <a:spAutoFit/>
            </a:bodyPr>
            <a:lstStyle/>
            <a:p>
              <a:pPr algn="ctr"/>
              <a:r>
                <a:rPr lang="zh-CN" altLang="en-US" sz="2600" b="1" kern="0" dirty="0">
                  <a:latin typeface="黑体" panose="02010609060101010101" pitchFamily="49" charset="-122"/>
                  <a:ea typeface="黑体" panose="02010609060101010101" pitchFamily="49" charset="-122"/>
                </a:rPr>
                <a:t>基础巩固</a:t>
              </a:r>
              <a:endParaRPr lang="zh-CN" altLang="en-US" sz="2600" b="1" dirty="0">
                <a:latin typeface="黑体" panose="02010609060101010101" pitchFamily="49" charset="-122"/>
                <a:ea typeface="黑体" panose="02010609060101010101" pitchFamily="49" charset="-122"/>
              </a:endParaRPr>
            </a:p>
          </p:txBody>
        </p:sp>
        <p:grpSp>
          <p:nvGrpSpPr>
            <p:cNvPr id="8" name="组合 7"/>
            <p:cNvGrpSpPr/>
            <p:nvPr/>
          </p:nvGrpSpPr>
          <p:grpSpPr>
            <a:xfrm>
              <a:off x="0" y="263069"/>
              <a:ext cx="360040" cy="235637"/>
              <a:chOff x="7536160" y="3328673"/>
              <a:chExt cx="360040" cy="330919"/>
            </a:xfrm>
          </p:grpSpPr>
          <p:sp>
            <p:nvSpPr>
              <p:cNvPr id="5" name="菱形 4"/>
              <p:cNvSpPr/>
              <p:nvPr/>
            </p:nvSpPr>
            <p:spPr>
              <a:xfrm>
                <a:off x="7608168" y="3342424"/>
                <a:ext cx="288032" cy="302600"/>
              </a:xfrm>
              <a:prstGeom prst="diamond">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菱形 6"/>
              <p:cNvSpPr/>
              <p:nvPr/>
            </p:nvSpPr>
            <p:spPr>
              <a:xfrm>
                <a:off x="7536160" y="3328673"/>
                <a:ext cx="288032" cy="330919"/>
              </a:xfrm>
              <a:prstGeom prst="diamond">
                <a:avLst/>
              </a:prstGeom>
              <a:solidFill>
                <a:srgbClr val="0A5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3" name="圆角矩形 22">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4" name="圆角矩形 23">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6" name="圆角矩形 25">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9" name="矩形 28"/>
          <p:cNvSpPr/>
          <p:nvPr/>
        </p:nvSpPr>
        <p:spPr>
          <a:xfrm>
            <a:off x="390000" y="4205987"/>
            <a:ext cx="11412000" cy="2031325"/>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含有存在量词，至少有一个，为存在量词命题</a:t>
            </a:r>
            <a:r>
              <a:rPr lang="zh-CN" altLang="zh-CN" sz="2800" dirty="0" smtClean="0">
                <a:latin typeface="Times New Roman" panose="02020603050405020304" pitchFamily="18" charset="0"/>
                <a:ea typeface="仿宋" panose="02010609060101010101" pitchFamily="49" charset="-122"/>
                <a:cs typeface="Times New Roman" panose="02020603050405020304" pitchFamily="18" charset="0"/>
              </a:rPr>
              <a:t>；</a:t>
            </a:r>
            <a:endParaRPr lang="en-US" altLang="zh-CN" sz="2800" dirty="0" smtClean="0">
              <a:latin typeface="Times New Roman" panose="02020603050405020304" pitchFamily="18" charset="0"/>
              <a:ea typeface="仿宋" panose="02010609060101010101" pitchFamily="49" charset="-122"/>
              <a:cs typeface="Times New Roman" panose="02020603050405020304" pitchFamily="18" charset="0"/>
            </a:endParaRPr>
          </a:p>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含有全称量词，任意的或包含所有的意思，为全称量词命题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7" name="圆角矩形 26">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linds(horizontal)">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blinds(horizontal)">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390000" y="893619"/>
            <a:ext cx="11412000" cy="2031325"/>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实数的平方不小于零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可以表示为</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D</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0" name="圆角矩形 19">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1" name="圆角矩形 20">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2" name="圆角矩形 21">
            <a:hlinkClick r:id="rId4" action="ppaction://hlinksldjump"/>
          </p:cNvPr>
          <p:cNvSpPr/>
          <p:nvPr/>
        </p:nvSpPr>
        <p:spPr>
          <a:xfrm>
            <a:off x="2449612"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2</a:t>
            </a:r>
            <a:endParaRPr kumimoji="1" lang="zh-CN" altLang="en-US" sz="1600" dirty="0">
              <a:solidFill>
                <a:schemeClr val="bg1"/>
              </a:solidFill>
            </a:endParaRPr>
          </a:p>
        </p:txBody>
      </p:sp>
      <p:sp>
        <p:nvSpPr>
          <p:cNvPr id="23" name="圆角矩形 22">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4" name="圆角矩形 23">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5" name="圆角矩形 24">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6" name="圆角矩形 25">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8" name="圆角矩形 2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29" name="圆角矩形 2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1" name="圆角矩形 30">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2" name="圆角矩形 31">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3" name="圆角矩形 32">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4" name="圆角矩形 33">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35" name="圆角矩形 34">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36" name="圆角矩形 35">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37" name="圆角矩形 36">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8" name="矩形 37"/>
          <p:cNvSpPr/>
          <p:nvPr/>
        </p:nvSpPr>
        <p:spPr>
          <a:xfrm>
            <a:off x="390000" y="3639404"/>
            <a:ext cx="11412000" cy="2031325"/>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实数的平方不小于零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为全称量词命题，可以表示为</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9" name="TextBox 19"/>
          <p:cNvSpPr txBox="1"/>
          <p:nvPr/>
        </p:nvSpPr>
        <p:spPr>
          <a:xfrm>
            <a:off x="237064" y="1541691"/>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40" name="圆角矩形 39">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linds(horizontal)">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linds(horizontal)">
                                      <p:cBhvr>
                                        <p:cTn id="1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390000" y="402854"/>
            <a:ext cx="11394632" cy="3242170"/>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矩形都有外接圆</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全称量词命题，真命题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全称量词命题，假命题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存在量词命题，真命题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存在量词命题，假命题</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7" name="TextBox 19"/>
          <p:cNvSpPr txBox="1"/>
          <p:nvPr/>
        </p:nvSpPr>
        <p:spPr>
          <a:xfrm>
            <a:off x="233489" y="1071024"/>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29" name="矩形 28"/>
          <p:cNvSpPr/>
          <p:nvPr/>
        </p:nvSpPr>
        <p:spPr>
          <a:xfrm>
            <a:off x="390000" y="3989963"/>
            <a:ext cx="11412000" cy="2031325"/>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矩形都有外接圆</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即所有的矩形都有外接圆，为全称量词命题，且为真命题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4" name="圆角矩形 33">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35" name="圆角矩形 34">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36" name="圆角矩形 35">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37" name="圆角矩形 36">
            <a:hlinkClick r:id="rId5" action="ppaction://hlinksldjump"/>
          </p:cNvPr>
          <p:cNvSpPr/>
          <p:nvPr/>
        </p:nvSpPr>
        <p:spPr>
          <a:xfrm>
            <a:off x="2844464"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3</a:t>
            </a:r>
            <a:endParaRPr kumimoji="1" lang="zh-CN" altLang="en-US" sz="1600" dirty="0">
              <a:solidFill>
                <a:schemeClr val="bg1"/>
              </a:solidFill>
            </a:endParaRPr>
          </a:p>
        </p:txBody>
      </p:sp>
      <p:sp>
        <p:nvSpPr>
          <p:cNvPr id="38" name="圆角矩形 37">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39" name="圆角矩形 38">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0" name="圆角矩形 39">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1" name="圆角矩形 4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2" name="圆角矩形 4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3" name="圆角矩形 4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44" name="圆角矩形 4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45" name="圆角矩形 4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46" name="圆角矩形 4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4" name="圆角矩形 23">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blinds(horizontal)">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390000" y="834902"/>
            <a:ext cx="11412000" cy="3242170"/>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多选</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下列命题正确的是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D.</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i="1" baseline="30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为奇数</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0" name="TextBox 19"/>
          <p:cNvSpPr txBox="1"/>
          <p:nvPr/>
        </p:nvSpPr>
        <p:spPr>
          <a:xfrm>
            <a:off x="236478" y="1517148"/>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25" name="圆角矩形 24">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6" name="圆角矩形 25">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8" name="圆角矩形 27">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9" name="圆角矩形 28">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36" name="圆角矩形 35">
            <a:hlinkClick r:id="rId6" action="ppaction://hlinksldjump"/>
          </p:cNvPr>
          <p:cNvSpPr/>
          <p:nvPr/>
        </p:nvSpPr>
        <p:spPr>
          <a:xfrm>
            <a:off x="3239316"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4</a:t>
            </a:r>
            <a:endParaRPr kumimoji="1" lang="zh-CN" altLang="en-US" sz="1600" dirty="0">
              <a:solidFill>
                <a:schemeClr val="bg1"/>
              </a:solidFill>
            </a:endParaRPr>
          </a:p>
        </p:txBody>
      </p:sp>
      <p:sp>
        <p:nvSpPr>
          <p:cNvPr id="37" name="圆角矩形 36">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38" name="圆角矩形 37">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9" name="圆角矩形 38">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0" name="圆角矩形 39">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1" name="圆角矩形 40">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8" name="圆角矩形 57">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9" name="圆角矩形 58">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60" name="圆角矩形 59">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9" name="圆角矩形 1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0" name="圆角矩形 19">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1" name="圆角矩形 20">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2" name="TextBox 19"/>
          <p:cNvSpPr txBox="1"/>
          <p:nvPr/>
        </p:nvSpPr>
        <p:spPr>
          <a:xfrm>
            <a:off x="236478" y="2759799"/>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23" name="圆角矩形 22">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500"/>
                                        <p:tgtEl>
                                          <p:spTgt spid="3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linds(horizontal)">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390000" y="836712"/>
            <a:ext cx="11412000" cy="3970318"/>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正确；</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，因为方程</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的判别式</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Δ</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=-4&lt;0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，所以方程无实数解，故</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错误；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，任意</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，则</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正确；</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i="1" baseline="30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个连续的整数，且至少有一个是偶数，所以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是偶数，故</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错误</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5" name="圆角矩形 24">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6" name="圆角矩形 25">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8" name="圆角矩形 27">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9" name="圆角矩形 28">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36" name="圆角矩形 35">
            <a:hlinkClick r:id="rId6" action="ppaction://hlinksldjump"/>
          </p:cNvPr>
          <p:cNvSpPr/>
          <p:nvPr/>
        </p:nvSpPr>
        <p:spPr>
          <a:xfrm>
            <a:off x="3239316"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4</a:t>
            </a:r>
            <a:endParaRPr kumimoji="1" lang="zh-CN" altLang="en-US" sz="1600" dirty="0">
              <a:solidFill>
                <a:schemeClr val="bg1"/>
              </a:solidFill>
            </a:endParaRPr>
          </a:p>
        </p:txBody>
      </p:sp>
      <p:sp>
        <p:nvSpPr>
          <p:cNvPr id="37" name="圆角矩形 36">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38" name="圆角矩形 37">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9" name="圆角矩形 38">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0" name="圆角矩形 39">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1" name="圆角矩形 40">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8" name="圆角矩形 57">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9" name="圆角矩形 58">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60" name="圆角矩形 59">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9" name="圆角矩形 1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0" name="圆角矩形 19">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1" name="圆角矩形 20">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3" name="圆角矩形 22">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extLst>
      <p:ext uri="{BB962C8B-B14F-4D97-AF65-F5344CB8AC3E}">
        <p14:creationId xmlns:p14="http://schemas.microsoft.com/office/powerpoint/2010/main" val="39299683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linds(horizontal)">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6" name="矩形 35"/>
              <p:cNvSpPr/>
              <p:nvPr/>
            </p:nvSpPr>
            <p:spPr>
              <a:xfrm>
                <a:off x="390000" y="771428"/>
                <a:ext cx="11412000" cy="3593676"/>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5.</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以下四个命题既是存在量词命题又是真命题的是</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锐角三角形的内角是锐角或钝角</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effectLst/>
                    <a:latin typeface="NEU-BZ"/>
                    <a:ea typeface="宋体" panose="02010600030101010101" pitchFamily="2" charset="-122"/>
                    <a:cs typeface="宋体" panose="02010600030101010101" pitchFamily="2" charset="-122"/>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i="1" baseline="300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能被</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整除</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err="1">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Z</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都有平方根</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存在一个负数</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，使</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𝑥</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&gt;2</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36" name="矩形 35"/>
              <p:cNvSpPr>
                <a:spLocks noRot="1" noChangeAspect="1" noMove="1" noResize="1" noEditPoints="1" noAdjustHandles="1" noChangeArrowheads="1" noChangeShapeType="1" noTextEdit="1"/>
              </p:cNvSpPr>
              <p:nvPr/>
            </p:nvSpPr>
            <p:spPr>
              <a:xfrm>
                <a:off x="390000" y="771428"/>
                <a:ext cx="11412000" cy="3593676"/>
              </a:xfrm>
              <a:prstGeom prst="rect">
                <a:avLst/>
              </a:prstGeom>
              <a:blipFill rotWithShape="0">
                <a:blip r:embed="rId2"/>
                <a:stretch>
                  <a:fillRect l="-1122"/>
                </a:stretch>
              </a:blipFill>
            </p:spPr>
            <p:txBody>
              <a:bodyPr/>
              <a:lstStyle/>
              <a:p>
                <a:r>
                  <a:rPr lang="zh-CN" altLang="en-US">
                    <a:noFill/>
                  </a:rPr>
                  <a:t> </a:t>
                </a:r>
              </a:p>
            </p:txBody>
          </p:sp>
        </mc:Fallback>
      </mc:AlternateContent>
      <p:sp>
        <p:nvSpPr>
          <p:cNvPr id="37" name="TextBox 19"/>
          <p:cNvSpPr txBox="1"/>
          <p:nvPr/>
        </p:nvSpPr>
        <p:spPr>
          <a:xfrm>
            <a:off x="235920" y="2088963"/>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21" name="圆角矩形 20">
            <a:hlinkClick r:id="rId3"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4"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5"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6"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7"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8" action="ppaction://hlinksldjump"/>
          </p:cNvPr>
          <p:cNvSpPr/>
          <p:nvPr/>
        </p:nvSpPr>
        <p:spPr>
          <a:xfrm>
            <a:off x="3634168"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5</a:t>
            </a:r>
            <a:endParaRPr kumimoji="1" lang="zh-CN" altLang="en-US" sz="1600" dirty="0">
              <a:solidFill>
                <a:schemeClr val="bg1"/>
              </a:solidFill>
            </a:endParaRPr>
          </a:p>
        </p:txBody>
      </p:sp>
      <p:sp>
        <p:nvSpPr>
          <p:cNvPr id="27" name="圆角矩形 26">
            <a:hlinkClick r:id="rId9"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8" name="圆角矩形 27">
            <a:hlinkClick r:id="rId10"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29" name="圆角矩形 28">
            <a:hlinkClick r:id="rId11"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0" name="圆角矩形 29">
            <a:hlinkClick r:id="rId12"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1" name="圆角矩形 30">
            <a:hlinkClick r:id="rId13"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2" name="圆角矩形 31">
            <a:hlinkClick r:id="rId14"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3" name="圆角矩形 32">
            <a:hlinkClick r:id="rId15"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6"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7"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8"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5" name="圆角矩形 34">
            <a:hlinkClick r:id="rId19"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linds(horizontal)">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5</a:t>
            </a:r>
            <a:endParaRPr kumimoji="1" lang="zh-CN" altLang="en-US" sz="1600" dirty="0">
              <a:solidFill>
                <a:schemeClr val="bg1"/>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8" name="圆角矩形 2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29" name="圆角矩形 2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0" name="圆角矩形 29">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1" name="圆角矩形 3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2" name="圆角矩形 31">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3" name="圆角矩形 32">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mc:AlternateContent xmlns:mc="http://schemas.openxmlformats.org/markup-compatibility/2006" xmlns:a14="http://schemas.microsoft.com/office/drawing/2010/main">
        <mc:Choice Requires="a14">
          <p:sp>
            <p:nvSpPr>
              <p:cNvPr id="34" name="矩形 33"/>
              <p:cNvSpPr/>
              <p:nvPr/>
            </p:nvSpPr>
            <p:spPr>
              <a:xfrm>
                <a:off x="390000" y="764704"/>
                <a:ext cx="11412000" cy="4240007"/>
              </a:xfrm>
              <a:prstGeom prst="rect">
                <a:avLst/>
              </a:prstGeom>
            </p:spPr>
            <p:txBody>
              <a:bodyPr wrap="square">
                <a:spAutoFit/>
              </a:bodyPr>
              <a:lstStyle/>
              <a:p>
                <a:pPr>
                  <a:lnSpc>
                    <a:spcPct val="150000"/>
                  </a:lnSpc>
                  <a:tabLst>
                    <a:tab pos="2790825" algn="l"/>
                    <a:tab pos="4231005" algn="l"/>
                  </a:tabLst>
                </a:pPr>
                <a:r>
                  <a:rPr lang="zh-CN" altLang="zh-CN" sz="2800" dirty="0" smtClean="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中，锐角三角形的内角是锐角或钝角是全称量词命题</a:t>
                </a:r>
                <a:r>
                  <a:rPr lang="zh-CN" altLang="zh-CN" sz="2800" dirty="0" smtClean="0">
                    <a:effectLst/>
                    <a:latin typeface="Times New Roman" panose="02020603050405020304" pitchFamily="18" charset="0"/>
                    <a:ea typeface="仿宋" panose="02010609060101010101" pitchFamily="49" charset="-122"/>
                    <a:cs typeface="Times New Roman" panose="02020603050405020304" pitchFamily="18" charset="0"/>
                  </a:rPr>
                  <a:t>；</a:t>
                </a:r>
                <a:endParaRPr lang="en-US" altLang="zh-CN" sz="2800" dirty="0" smtClean="0">
                  <a:effectLst/>
                  <a:latin typeface="Times New Roman" panose="02020603050405020304" pitchFamily="18" charset="0"/>
                  <a:ea typeface="仿宋" panose="02010609060101010101" pitchFamily="49" charset="-122"/>
                  <a:cs typeface="Times New Roman" panose="02020603050405020304" pitchFamily="18" charset="0"/>
                </a:endParaRPr>
              </a:p>
              <a:p>
                <a:pPr>
                  <a:lnSpc>
                    <a:spcPct val="150000"/>
                  </a:lnSpc>
                  <a:spcAft>
                    <a:spcPts val="0"/>
                  </a:spcAft>
                  <a:tabLst>
                    <a:tab pos="2250440" algn="l"/>
                  </a:tabLst>
                </a:pPr>
                <a:r>
                  <a:rPr lang="zh-CN" altLang="zh-CN" sz="2800" dirty="0" smtClean="0">
                    <a:effectLst/>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，令</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，能被</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整除，所以</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是存在量词命题又是真命题</a:t>
                </a:r>
                <a:r>
                  <a:rPr lang="zh-CN" altLang="zh-CN" sz="2800" dirty="0" smtClean="0">
                    <a:effectLst/>
                    <a:latin typeface="Times New Roman" panose="02020603050405020304" pitchFamily="18" charset="0"/>
                    <a:ea typeface="仿宋" panose="02010609060101010101" pitchFamily="49" charset="-122"/>
                    <a:cs typeface="Times New Roman" panose="02020603050405020304" pitchFamily="18" charset="0"/>
                  </a:rPr>
                  <a:t>；</a:t>
                </a:r>
                <a:endParaRPr lang="en-US" altLang="zh-CN" sz="2800" dirty="0" smtClean="0">
                  <a:effectLst/>
                  <a:latin typeface="Times New Roman" panose="02020603050405020304" pitchFamily="18" charset="0"/>
                  <a:ea typeface="仿宋" panose="02010609060101010101" pitchFamily="49" charset="-122"/>
                  <a:cs typeface="Times New Roman" panose="02020603050405020304" pitchFamily="18" charset="0"/>
                </a:endParaRPr>
              </a:p>
              <a:p>
                <a:pPr>
                  <a:lnSpc>
                    <a:spcPct val="150000"/>
                  </a:lnSpc>
                  <a:spcAft>
                    <a:spcPts val="0"/>
                  </a:spcAft>
                  <a:tabLst>
                    <a:tab pos="2250440" algn="l"/>
                  </a:tabLst>
                </a:pP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中，</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Z</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都有平方根是全称量词命题，且是假命题</a:t>
                </a:r>
                <a:r>
                  <a:rPr lang="zh-CN" altLang="zh-CN" sz="2800" dirty="0" smtClean="0">
                    <a:effectLst/>
                    <a:latin typeface="Times New Roman" panose="02020603050405020304" pitchFamily="18" charset="0"/>
                    <a:ea typeface="仿宋" panose="02010609060101010101" pitchFamily="49" charset="-122"/>
                    <a:cs typeface="Times New Roman" panose="02020603050405020304" pitchFamily="18" charset="0"/>
                  </a:rPr>
                  <a:t>；</a:t>
                </a:r>
                <a:endParaRPr lang="en-US" altLang="zh-CN" sz="2800" dirty="0" smtClean="0">
                  <a:effectLst/>
                  <a:latin typeface="Times New Roman" panose="02020603050405020304" pitchFamily="18" charset="0"/>
                  <a:ea typeface="仿宋" panose="02010609060101010101" pitchFamily="49" charset="-122"/>
                  <a:cs typeface="Times New Roman" panose="02020603050405020304" pitchFamily="18" charset="0"/>
                </a:endParaRPr>
              </a:p>
              <a:p>
                <a:pPr>
                  <a:lnSpc>
                    <a:spcPct val="150000"/>
                  </a:lnSpc>
                  <a:spcAft>
                    <a:spcPts val="0"/>
                  </a:spcAft>
                  <a:tabLst>
                    <a:tab pos="2250440" algn="l"/>
                  </a:tabLst>
                </a:pP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中，对于任一个负数</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，都有</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𝑥</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是假命题</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34" name="矩形 33"/>
              <p:cNvSpPr>
                <a:spLocks noRot="1" noChangeAspect="1" noMove="1" noResize="1" noEditPoints="1" noAdjustHandles="1" noChangeArrowheads="1" noChangeShapeType="1" noTextEdit="1"/>
              </p:cNvSpPr>
              <p:nvPr/>
            </p:nvSpPr>
            <p:spPr>
              <a:xfrm>
                <a:off x="390000" y="764704"/>
                <a:ext cx="11412000" cy="4240007"/>
              </a:xfrm>
              <a:prstGeom prst="rect">
                <a:avLst/>
              </a:prstGeom>
              <a:blipFill rotWithShape="0">
                <a:blip r:embed="rId18"/>
                <a:stretch>
                  <a:fillRect l="-1122"/>
                </a:stretch>
              </a:blipFill>
            </p:spPr>
            <p:txBody>
              <a:bodyPr/>
              <a:lstStyle/>
              <a:p>
                <a:r>
                  <a:rPr lang="zh-CN" altLang="en-US">
                    <a:noFill/>
                  </a:rPr>
                  <a:t> </a:t>
                </a:r>
              </a:p>
            </p:txBody>
          </p:sp>
        </mc:Fallback>
      </mc:AlternateContent>
      <p:sp>
        <p:nvSpPr>
          <p:cNvPr id="35" name="圆角矩形 34">
            <a:hlinkClick r:id="rId19"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extLst>
      <p:ext uri="{BB962C8B-B14F-4D97-AF65-F5344CB8AC3E}">
        <p14:creationId xmlns:p14="http://schemas.microsoft.com/office/powerpoint/2010/main" val="17156753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linds(horizontal)">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390000" y="216072"/>
            <a:ext cx="11412000" cy="2031325"/>
          </a:xfrm>
          <a:prstGeom prst="rect">
            <a:avLst/>
          </a:prstGeom>
        </p:spPr>
        <p:txBody>
          <a:bodyPr wrap="square">
            <a:spAutoFit/>
          </a:bodyPr>
          <a:lstStyle/>
          <a:p>
            <a:pPr algn="just">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spc="-100" dirty="0">
                <a:latin typeface="Times New Roman" panose="02020603050405020304" pitchFamily="18" charset="0"/>
                <a:ea typeface="宋体" panose="02010600030101010101" pitchFamily="2" charset="-122"/>
                <a:cs typeface="Times New Roman" panose="02020603050405020304" pitchFamily="18" charset="0"/>
              </a:rPr>
              <a:t>命题</a:t>
            </a:r>
            <a:r>
              <a:rPr lang="en-US" altLang="zh-CN" sz="2800" i="1" spc="-100"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spc="-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spc="-1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spc="-100"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spc="-100" dirty="0">
                <a:latin typeface="NEU-BZ"/>
                <a:ea typeface="宋体" panose="02010600030101010101" pitchFamily="2" charset="-122"/>
                <a:cs typeface="宋体" panose="02010600030101010101" pitchFamily="2" charset="-122"/>
              </a:rPr>
              <a:t>∈</a:t>
            </a:r>
            <a:r>
              <a:rPr lang="en-US" altLang="zh-CN" sz="2800" b="1" spc="-100"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spc="-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spc="-100" dirty="0" err="1">
                <a:latin typeface="Times New Roman" panose="02020603050405020304" pitchFamily="18" charset="0"/>
                <a:ea typeface="宋体" panose="02010600030101010101" pitchFamily="2" charset="-122"/>
                <a:cs typeface="Times New Roman" panose="02020603050405020304" pitchFamily="18" charset="0"/>
              </a:rPr>
              <a:t>ax</a:t>
            </a:r>
            <a:r>
              <a:rPr lang="en-US" altLang="zh-CN" sz="2800" spc="-1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spc="-1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spc="-100"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spc="-1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spc="-1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spc="-1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spc="-1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spc="-100" dirty="0">
                <a:latin typeface="Times New Roman" panose="02020603050405020304" pitchFamily="18" charset="0"/>
                <a:ea typeface="宋体" panose="02010600030101010101" pitchFamily="2" charset="-122"/>
                <a:cs typeface="Times New Roman" panose="02020603050405020304" pitchFamily="18" charset="0"/>
              </a:rPr>
              <a:t>为真命题，则实数</a:t>
            </a:r>
            <a:r>
              <a:rPr lang="en-US" altLang="zh-CN" sz="2800" i="1" spc="-1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spc="-100" dirty="0">
                <a:latin typeface="Times New Roman" panose="02020603050405020304" pitchFamily="18" charset="0"/>
                <a:ea typeface="宋体" panose="02010600030101010101" pitchFamily="2" charset="-122"/>
                <a:cs typeface="Times New Roman" panose="02020603050405020304" pitchFamily="18" charset="0"/>
              </a:rPr>
              <a:t>的取值范围是</a:t>
            </a:r>
            <a:endParaRPr lang="zh-CN" altLang="zh-CN" sz="2800" spc="-1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D</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2" name="圆角矩形 21">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3" name="圆角矩形 22">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4" name="圆角矩形 23">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5" name="圆角矩形 24">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6" name="圆角矩形 25">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7" name="圆角矩形 26">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8" name="圆角矩形 27">
            <a:hlinkClick r:id="rId8" action="ppaction://hlinksldjump"/>
          </p:cNvPr>
          <p:cNvSpPr/>
          <p:nvPr/>
        </p:nvSpPr>
        <p:spPr>
          <a:xfrm>
            <a:off x="4029020"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6</a:t>
            </a:r>
            <a:endParaRPr kumimoji="1" lang="zh-CN" altLang="en-US" sz="1600" dirty="0">
              <a:solidFill>
                <a:schemeClr val="bg1"/>
              </a:solidFill>
            </a:endParaRPr>
          </a:p>
        </p:txBody>
      </p:sp>
      <p:sp>
        <p:nvSpPr>
          <p:cNvPr id="29" name="圆角矩形 28">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9" name="圆角矩形 1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0" name="圆角矩形 19">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1" name="圆角矩形 20">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1" name="TextBox 19"/>
          <p:cNvSpPr txBox="1"/>
          <p:nvPr/>
        </p:nvSpPr>
        <p:spPr>
          <a:xfrm>
            <a:off x="235920" y="1517517"/>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mc:AlternateContent xmlns:mc="http://schemas.openxmlformats.org/markup-compatibility/2006" xmlns:a14="http://schemas.microsoft.com/office/drawing/2010/main">
        <mc:Choice Requires="a14">
          <p:sp>
            <p:nvSpPr>
              <p:cNvPr id="37" name="矩形 36"/>
              <p:cNvSpPr/>
              <p:nvPr/>
            </p:nvSpPr>
            <p:spPr>
              <a:xfrm>
                <a:off x="390000" y="2431074"/>
                <a:ext cx="11412000" cy="3590214"/>
              </a:xfrm>
              <a:prstGeom prst="rect">
                <a:avLst/>
              </a:prstGeom>
            </p:spPr>
            <p:txBody>
              <a:bodyPr wrap="square">
                <a:spAutoFit/>
              </a:bodyPr>
              <a:lstStyle/>
              <a:p>
                <a:pPr>
                  <a:lnSpc>
                    <a:spcPct val="150000"/>
                  </a:lnSpc>
                  <a:tabLst>
                    <a:tab pos="2790825" algn="l"/>
                    <a:tab pos="4231005" algn="l"/>
                  </a:tabLst>
                </a:pPr>
                <a:r>
                  <a:rPr lang="zh-CN" altLang="zh-CN"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smtClean="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endPar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由题意知，当</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err="1">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r>
                      <a:rPr lang="zh-CN" altLang="zh-CN" sz="2800">
                        <a:effectLst/>
                        <a:latin typeface="Cambria Math" panose="02040503050406030204" pitchFamily="18" charset="0"/>
                        <a:ea typeface="仿宋" panose="02010609060101010101" pitchFamily="49" charset="-122"/>
                        <a:cs typeface="Times New Roman" panose="02020603050405020304" pitchFamily="18" charset="0"/>
                      </a:rPr>
                      <m:t>，</m:t>
                    </m:r>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满足题意；当</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时，抛物线开口向上，此时只需对应方程</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的判别式</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Δ</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4-4</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err="1">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0&lt;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时，抛物线开口向下，此时存在</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，综上，实数</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的取值范围为</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37" name="矩形 36"/>
              <p:cNvSpPr>
                <a:spLocks noRot="1" noChangeAspect="1" noMove="1" noResize="1" noEditPoints="1" noAdjustHandles="1" noChangeArrowheads="1" noChangeShapeType="1" noTextEdit="1"/>
              </p:cNvSpPr>
              <p:nvPr/>
            </p:nvSpPr>
            <p:spPr>
              <a:xfrm>
                <a:off x="390000" y="2431074"/>
                <a:ext cx="11412000" cy="3590214"/>
              </a:xfrm>
              <a:prstGeom prst="rect">
                <a:avLst/>
              </a:prstGeom>
              <a:blipFill rotWithShape="0">
                <a:blip r:embed="rId18"/>
                <a:stretch>
                  <a:fillRect l="-1122" b="-1698"/>
                </a:stretch>
              </a:blipFill>
            </p:spPr>
            <p:txBody>
              <a:bodyPr/>
              <a:lstStyle/>
              <a:p>
                <a:r>
                  <a:rPr lang="zh-CN" altLang="en-US">
                    <a:noFill/>
                  </a:rPr>
                  <a:t> </a:t>
                </a:r>
              </a:p>
            </p:txBody>
          </p:sp>
        </mc:Fallback>
      </mc:AlternateContent>
      <p:sp>
        <p:nvSpPr>
          <p:cNvPr id="38" name="圆角矩形 37">
            <a:hlinkClick r:id="rId19"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linds(horizontal)">
                                      <p:cBhvr>
                                        <p:cTn id="1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34688" y="548680"/>
            <a:ext cx="11322624" cy="2677656"/>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7.</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已知不等式</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的解集是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，则使命题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MS Mincho" panose="02020609040205080304" pitchFamily="49" charset="-128"/>
                <a:ea typeface="宋体" panose="02010600030101010101" pitchFamily="2" charset="-122"/>
                <a:cs typeface="MS Mincho" panose="02020609040205080304" pitchFamily="49" charset="-128"/>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为真命题的集合</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&gt;-3}</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D</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&lt;-3}</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7" name="圆角矩形 26">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8" name="圆角矩形 27">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9" name="圆角矩形 28">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30" name="圆角矩形 29">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31" name="圆角矩形 30">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39" name="圆角矩形 38">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0" name="圆角矩形 39">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1" name="圆角矩形 40">
            <a:hlinkClick r:id="rId9" action="ppaction://hlinksldjump"/>
          </p:cNvPr>
          <p:cNvSpPr/>
          <p:nvPr/>
        </p:nvSpPr>
        <p:spPr>
          <a:xfrm>
            <a:off x="4423872"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7</a:t>
            </a:r>
            <a:endParaRPr kumimoji="1" lang="zh-CN" altLang="en-US" sz="1600" dirty="0">
              <a:solidFill>
                <a:schemeClr val="bg1"/>
              </a:solidFill>
            </a:endParaRPr>
          </a:p>
        </p:txBody>
      </p:sp>
      <p:sp>
        <p:nvSpPr>
          <p:cNvPr id="42" name="圆角矩形 4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3" name="圆角矩形 4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44" name="圆角矩形 4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45" name="圆角矩形 4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46" name="圆角矩形 4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21" name="圆角矩形 20">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2" name="圆角矩形 21">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3" name="圆角矩形 22">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4" name="TextBox 19"/>
          <p:cNvSpPr txBox="1"/>
          <p:nvPr/>
        </p:nvSpPr>
        <p:spPr>
          <a:xfrm>
            <a:off x="3940456" y="2493630"/>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20" name="圆角矩形 19">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
        <p:nvSpPr>
          <p:cNvPr id="25" name="矩形 24"/>
          <p:cNvSpPr/>
          <p:nvPr/>
        </p:nvSpPr>
        <p:spPr>
          <a:xfrm>
            <a:off x="390000" y="3926091"/>
            <a:ext cx="11412000" cy="1384995"/>
          </a:xfrm>
          <a:prstGeom prst="rect">
            <a:avLst/>
          </a:prstGeom>
        </p:spPr>
        <p:txBody>
          <a:bodyPr wrap="square">
            <a:spAutoFit/>
          </a:bodyPr>
          <a:lstStyle/>
          <a:p>
            <a:pPr>
              <a:lnSpc>
                <a:spcPct val="150000"/>
              </a:lnSpc>
              <a:tabLst>
                <a:tab pos="2790825" algn="l"/>
                <a:tab pos="4231005" algn="l"/>
              </a:tabLst>
            </a:pPr>
            <a:r>
              <a:rPr lang="zh-CN" altLang="zh-CN"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又因为对</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，都有</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MS Mincho" panose="02020609040205080304" pitchFamily="49" charset="-128"/>
                <a:ea typeface="宋体" panose="02010600030101010101" pitchFamily="2" charset="-122"/>
                <a:cs typeface="MS Mincho" panose="02020609040205080304" pitchFamily="49" charset="-128"/>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&lt;-3.</a:t>
            </a:r>
            <a:endParaRPr lang="zh-CN" altLang="zh-CN" sz="2800" dirty="0">
              <a:effectLst/>
              <a:latin typeface="NEU-BZ"/>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446495" y="962144"/>
            <a:ext cx="11299010" cy="1384995"/>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8.</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有些负数满足不等式</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9</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用</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写成存在量词命题为</a:t>
            </a:r>
            <a:r>
              <a:rPr lang="zh-CN" altLang="zh-CN" sz="2800" u="sng"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5" name="圆角矩形 24">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33" name="圆角矩形 32">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34" name="圆角矩形 33">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35" name="圆角矩形 34">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36" name="圆角矩形 35">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37" name="圆角矩形 36">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38" name="圆角矩形 37">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55" name="圆角矩形 54">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56" name="圆角矩形 55">
            <a:hlinkClick r:id="rId10" action="ppaction://hlinksldjump"/>
          </p:cNvPr>
          <p:cNvSpPr/>
          <p:nvPr/>
        </p:nvSpPr>
        <p:spPr>
          <a:xfrm>
            <a:off x="4818724"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8</a:t>
            </a:r>
            <a:endParaRPr kumimoji="1" lang="zh-CN" altLang="en-US" sz="1600" dirty="0">
              <a:solidFill>
                <a:schemeClr val="bg1"/>
              </a:solidFill>
            </a:endParaRPr>
          </a:p>
        </p:txBody>
      </p:sp>
      <p:sp>
        <p:nvSpPr>
          <p:cNvPr id="57" name="圆角矩形 56">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8" name="圆角矩形 57">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9" name="圆角矩形 58">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60" name="圆角矩形 59">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42" name="圆角矩形 41">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43" name="圆角矩形 42">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44" name="圆角矩形 43">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 name="矩形 2"/>
          <p:cNvSpPr/>
          <p:nvPr/>
        </p:nvSpPr>
        <p:spPr>
          <a:xfrm>
            <a:off x="1298896" y="1656232"/>
            <a:ext cx="3454792" cy="523220"/>
          </a:xfrm>
          <a:prstGeom prst="rect">
            <a:avLst/>
          </a:prstGeom>
        </p:spPr>
        <p:txBody>
          <a:bodyPr wrap="none">
            <a:spAutoFit/>
          </a:bodyPr>
          <a:lstStyle/>
          <a:p>
            <a:r>
              <a:rPr lang="en-US" altLang="zh-CN" sz="2800" kern="100" dirty="0">
                <a:solidFill>
                  <a:srgbClr val="C00000"/>
                </a:solidFill>
                <a:latin typeface="Cambria Math" panose="02040503050406030204" pitchFamily="18" charset="0"/>
                <a:ea typeface="宋体" panose="02010600030101010101" pitchFamily="2" charset="-122"/>
                <a:cs typeface="Cambria Math" panose="02040503050406030204" pitchFamily="18" charset="0"/>
              </a:rPr>
              <a:t>∃</a:t>
            </a:r>
            <a:r>
              <a:rPr lang="en-US" altLang="zh-CN" sz="2800" i="1" kern="100" dirty="0">
                <a:solidFill>
                  <a:srgbClr val="C00000"/>
                </a:solidFill>
                <a:latin typeface="Times New Roman" panose="02020603050405020304" pitchFamily="18" charset="0"/>
                <a:ea typeface="宋体" panose="02010600030101010101" pitchFamily="2" charset="-122"/>
              </a:rPr>
              <a:t>x</a:t>
            </a:r>
            <a:r>
              <a:rPr lang="en-US" altLang="zh-CN" sz="2800" kern="100" dirty="0">
                <a:solidFill>
                  <a:srgbClr val="C00000"/>
                </a:solidFill>
                <a:latin typeface="Times New Roman" panose="02020603050405020304" pitchFamily="18" charset="0"/>
                <a:ea typeface="宋体" panose="02010600030101010101" pitchFamily="2" charset="-122"/>
              </a:rPr>
              <a:t>&lt;0</a:t>
            </a:r>
            <a:r>
              <a:rPr lang="zh-CN" altLang="zh-CN" sz="2800" kern="1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kern="100" dirty="0">
                <a:solidFill>
                  <a:srgbClr val="C00000"/>
                </a:solidFill>
                <a:latin typeface="Times New Roman" panose="02020603050405020304" pitchFamily="18" charset="0"/>
                <a:ea typeface="宋体" panose="02010600030101010101" pitchFamily="2" charset="-122"/>
              </a:rPr>
              <a:t>(</a:t>
            </a:r>
            <a:r>
              <a:rPr lang="en-US" altLang="zh-CN" sz="2800" kern="100" dirty="0" err="1">
                <a:solidFill>
                  <a:srgbClr val="C00000"/>
                </a:solidFill>
                <a:latin typeface="Times New Roman" panose="02020603050405020304" pitchFamily="18" charset="0"/>
                <a:ea typeface="宋体" panose="02010600030101010101" pitchFamily="2" charset="-122"/>
              </a:rPr>
              <a:t>1+</a:t>
            </a:r>
            <a:r>
              <a:rPr lang="en-US" altLang="zh-CN" sz="2800" i="1" kern="100" dirty="0" err="1">
                <a:solidFill>
                  <a:srgbClr val="C00000"/>
                </a:solidFill>
                <a:latin typeface="Times New Roman" panose="02020603050405020304" pitchFamily="18" charset="0"/>
                <a:ea typeface="宋体" panose="02010600030101010101" pitchFamily="2" charset="-122"/>
              </a:rPr>
              <a:t>x</a:t>
            </a:r>
            <a:r>
              <a:rPr lang="en-US" altLang="zh-CN" sz="2800" kern="100" dirty="0">
                <a:solidFill>
                  <a:srgbClr val="C00000"/>
                </a:solidFill>
                <a:latin typeface="Times New Roman" panose="02020603050405020304" pitchFamily="18" charset="0"/>
                <a:ea typeface="宋体" panose="02010600030101010101" pitchFamily="2" charset="-122"/>
              </a:rPr>
              <a:t>)(1-</a:t>
            </a:r>
            <a:r>
              <a:rPr lang="en-US" altLang="zh-CN" sz="2800" kern="100" dirty="0" err="1">
                <a:solidFill>
                  <a:srgbClr val="C00000"/>
                </a:solidFill>
                <a:latin typeface="Times New Roman" panose="02020603050405020304" pitchFamily="18" charset="0"/>
                <a:ea typeface="宋体" panose="02010600030101010101" pitchFamily="2" charset="-122"/>
              </a:rPr>
              <a:t>9</a:t>
            </a:r>
            <a:r>
              <a:rPr lang="en-US" altLang="zh-CN" sz="2800" i="1" kern="100" dirty="0" err="1">
                <a:solidFill>
                  <a:srgbClr val="C00000"/>
                </a:solidFill>
                <a:latin typeface="Times New Roman" panose="02020603050405020304" pitchFamily="18" charset="0"/>
                <a:ea typeface="宋体" panose="02010600030101010101" pitchFamily="2" charset="-122"/>
              </a:rPr>
              <a:t>x</a:t>
            </a:r>
            <a:r>
              <a:rPr lang="en-US" altLang="zh-CN" sz="2800" kern="100" dirty="0">
                <a:solidFill>
                  <a:srgbClr val="C00000"/>
                </a:solidFill>
                <a:latin typeface="Times New Roman" panose="02020603050405020304" pitchFamily="18" charset="0"/>
                <a:ea typeface="宋体" panose="02010600030101010101" pitchFamily="2" charset="-122"/>
              </a:rPr>
              <a:t>)</a:t>
            </a:r>
            <a:r>
              <a:rPr lang="en-US" altLang="zh-CN" sz="2800" kern="100" baseline="30000" dirty="0">
                <a:solidFill>
                  <a:srgbClr val="C00000"/>
                </a:solidFill>
                <a:latin typeface="Times New Roman" panose="02020603050405020304" pitchFamily="18" charset="0"/>
                <a:ea typeface="宋体" panose="02010600030101010101" pitchFamily="2" charset="-122"/>
              </a:rPr>
              <a:t>2</a:t>
            </a:r>
            <a:r>
              <a:rPr lang="en-US" altLang="zh-CN" sz="2800" kern="100" dirty="0">
                <a:solidFill>
                  <a:srgbClr val="C00000"/>
                </a:solidFill>
                <a:latin typeface="Times New Roman" panose="02020603050405020304" pitchFamily="18" charset="0"/>
                <a:ea typeface="宋体" panose="02010600030101010101" pitchFamily="2" charset="-122"/>
              </a:rPr>
              <a:t>&gt;0</a:t>
            </a:r>
            <a:endParaRPr lang="zh-CN" altLang="en-US" dirty="0"/>
          </a:p>
        </p:txBody>
      </p:sp>
      <p:sp>
        <p:nvSpPr>
          <p:cNvPr id="45" name="矩形 44"/>
          <p:cNvSpPr/>
          <p:nvPr/>
        </p:nvSpPr>
        <p:spPr>
          <a:xfrm>
            <a:off x="481248" y="2909843"/>
            <a:ext cx="11229505" cy="2031325"/>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存在量词命题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存在</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中的元素</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，使</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成立</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可用符号简记为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smtClean="0">
                <a:latin typeface="NEU-BZ"/>
                <a:ea typeface="宋体" panose="02010600030101010101" pitchFamily="2" charset="-122"/>
                <a:cs typeface="宋体" panose="02010600030101010101" pitchFamily="2" charset="-122"/>
              </a:rPr>
              <a:t>∈</a:t>
            </a:r>
            <a:endParaRPr lang="en-US" altLang="zh-CN" sz="2800" dirty="0" smtClean="0">
              <a:latin typeface="NEU-BZ"/>
              <a:ea typeface="宋体" panose="02010600030101010101" pitchFamily="2" charset="-122"/>
              <a:cs typeface="宋体" panose="02010600030101010101" pitchFamily="2" charset="-122"/>
            </a:endParaRPr>
          </a:p>
          <a:p>
            <a:pPr>
              <a:lnSpc>
                <a:spcPct val="150000"/>
              </a:lnSpc>
              <a:spcAft>
                <a:spcPts val="0"/>
              </a:spcAft>
              <a:tabLst>
                <a:tab pos="2250440" algn="l"/>
              </a:tabLst>
            </a:pP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1" name="圆角矩形 20">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blinds(horizontal)">
                                      <p:cBhvr>
                                        <p:cTn id="1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0000" y="525777"/>
            <a:ext cx="11412000" cy="1754326"/>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9.</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二次函数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+9</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的图象恒在</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轴上方</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为真命题，则实数</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a</a:t>
            </a:r>
          </a:p>
          <a:p>
            <a:pPr>
              <a:lnSpc>
                <a:spcPct val="150000"/>
              </a:lnSpc>
              <a:spcAft>
                <a:spcPts val="0"/>
              </a:spcAft>
              <a:tabLst>
                <a:tab pos="2250440" algn="l"/>
              </a:tabLst>
            </a:pPr>
            <a:endParaRPr lang="en-US" altLang="zh-CN" sz="1600" i="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的</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取值范围是</a:t>
            </a:r>
            <a:r>
              <a:rPr lang="zh-CN" altLang="zh-CN" sz="2800" u="sng"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u="sng"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u="sng"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 </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5" name="圆角矩形 24">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32" name="圆角矩形 3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33" name="圆角矩形 3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34" name="圆角矩形 3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35" name="圆角矩形 3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36" name="圆角矩形 3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37" name="圆角矩形 3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8" name="圆角矩形 3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9" name="圆角矩形 3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0" name="圆角矩形 39">
            <a:hlinkClick r:id="rId11" action="ppaction://hlinksldjump"/>
          </p:cNvPr>
          <p:cNvSpPr/>
          <p:nvPr/>
        </p:nvSpPr>
        <p:spPr>
          <a:xfrm>
            <a:off x="5213576"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9</a:t>
            </a:r>
            <a:endParaRPr kumimoji="1" lang="zh-CN" altLang="en-US" sz="1600" dirty="0">
              <a:solidFill>
                <a:schemeClr val="bg1"/>
              </a:solidFill>
            </a:endParaRPr>
          </a:p>
        </p:txBody>
      </p:sp>
      <p:sp>
        <p:nvSpPr>
          <p:cNvPr id="41" name="圆角矩形 4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43" name="圆角矩形 42">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44" name="圆角矩形 43">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7" name="圆角矩形 16">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8" name="圆角矩形 17">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19" name="圆角矩形 18">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mc:AlternateContent xmlns:mc="http://schemas.openxmlformats.org/markup-compatibility/2006" xmlns:a14="http://schemas.microsoft.com/office/drawing/2010/main">
        <mc:Choice Requires="a14">
          <p:sp>
            <p:nvSpPr>
              <p:cNvPr id="6" name="矩形 5"/>
              <p:cNvSpPr/>
              <p:nvPr/>
            </p:nvSpPr>
            <p:spPr>
              <a:xfrm>
                <a:off x="2630472" y="1214842"/>
                <a:ext cx="1741952" cy="860620"/>
              </a:xfrm>
              <a:prstGeom prst="rect">
                <a:avLst/>
              </a:prstGeom>
            </p:spPr>
            <p:txBody>
              <a:bodyPr wrap="none">
                <a:spAutoFit/>
              </a:bodyPr>
              <a:lstStyle/>
              <a:p>
                <a14:m>
                  <m:oMath xmlns:m="http://schemas.openxmlformats.org/officeDocument/2006/math">
                    <m:d>
                      <m:dPr>
                        <m:begChr m:val="{"/>
                        <m:endChr m:val="}"/>
                        <m:ctrlPr>
                          <a:rPr lang="zh-CN" altLang="zh-CN" sz="2800" i="1" kern="100">
                            <a:solidFill>
                              <a:srgbClr val="C00000"/>
                            </a:solidFill>
                            <a:latin typeface="Cambria Math" panose="02040503050406030204" pitchFamily="18" charset="0"/>
                            <a:ea typeface="Cambria Math" panose="02040503050406030204" pitchFamily="18" charset="0"/>
                          </a:rPr>
                        </m:ctrlPr>
                      </m:dPr>
                      <m:e>
                        <m:r>
                          <a:rPr lang="en-US" altLang="zh-CN" sz="2800" i="1"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𝑎</m:t>
                        </m:r>
                        <m:d>
                          <m:dPr>
                            <m:begChr m:val="|"/>
                            <m:endChr m:val=""/>
                            <m:ctrlPr>
                              <a:rPr lang="zh-CN" altLang="zh-CN" sz="2800" i="1" kern="100">
                                <a:solidFill>
                                  <a:srgbClr val="C00000"/>
                                </a:solidFill>
                                <a:effectLst/>
                                <a:latin typeface="Cambria Math" panose="02040503050406030204" pitchFamily="18" charset="0"/>
                                <a:ea typeface="Cambria Math" panose="02040503050406030204" pitchFamily="18" charset="0"/>
                              </a:rPr>
                            </m:ctrlPr>
                          </m:dPr>
                          <m:e>
                            <m:r>
                              <a:rPr lang="en-US" altLang="zh-CN" sz="2800" i="1"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&gt;</m:t>
                            </m:r>
                            <m:f>
                              <m:fPr>
                                <m:ctrlPr>
                                  <a:rPr lang="zh-CN" altLang="zh-CN" sz="2800" i="1" kern="100">
                                    <a:solidFill>
                                      <a:srgbClr val="C00000"/>
                                    </a:solidFill>
                                    <a:effectLst/>
                                    <a:latin typeface="Cambria Math" panose="02040503050406030204" pitchFamily="18" charset="0"/>
                                    <a:ea typeface="Cambria Math" panose="02040503050406030204" pitchFamily="18" charset="0"/>
                                  </a:rPr>
                                </m:ctrlPr>
                              </m:fPr>
                              <m:num>
                                <m:r>
                                  <a:rPr lang="en-US" altLang="zh-CN" sz="28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4</m:t>
                                </m:r>
                              </m:den>
                            </m:f>
                          </m:e>
                        </m:d>
                      </m:e>
                    </m:d>
                  </m:oMath>
                </a14:m>
                <a:r>
                  <a:rPr lang="zh-CN" altLang="en-US" dirty="0" smtClean="0"/>
                  <a:t> </a:t>
                </a:r>
                <a:endParaRPr lang="zh-CN" altLang="en-US" dirty="0"/>
              </a:p>
            </p:txBody>
          </p:sp>
        </mc:Choice>
        <mc:Fallback xmlns="">
          <p:sp>
            <p:nvSpPr>
              <p:cNvPr id="6" name="矩形 5"/>
              <p:cNvSpPr>
                <a:spLocks noRot="1" noChangeAspect="1" noMove="1" noResize="1" noEditPoints="1" noAdjustHandles="1" noChangeArrowheads="1" noChangeShapeType="1" noTextEdit="1"/>
              </p:cNvSpPr>
              <p:nvPr/>
            </p:nvSpPr>
            <p:spPr>
              <a:xfrm>
                <a:off x="2630472" y="1214842"/>
                <a:ext cx="1741952" cy="860620"/>
              </a:xfrm>
              <a:prstGeom prst="rect">
                <a:avLst/>
              </a:prstGeom>
              <a:blipFill rotWithShape="0">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矩形 21"/>
              <p:cNvSpPr/>
              <p:nvPr/>
            </p:nvSpPr>
            <p:spPr>
              <a:xfrm>
                <a:off x="390000" y="2717365"/>
                <a:ext cx="11412000" cy="2943883"/>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由题意，</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二次函数</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+9</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的图象恒在</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轴上方</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为真命题，</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根据二次函数的图象与性质，</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可得</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Δ</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9</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，解得</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&gt;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4</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22" name="矩形 21"/>
              <p:cNvSpPr>
                <a:spLocks noRot="1" noChangeAspect="1" noMove="1" noResize="1" noEditPoints="1" noAdjustHandles="1" noChangeArrowheads="1" noChangeShapeType="1" noTextEdit="1"/>
              </p:cNvSpPr>
              <p:nvPr/>
            </p:nvSpPr>
            <p:spPr>
              <a:xfrm>
                <a:off x="390000" y="2717365"/>
                <a:ext cx="11412000" cy="2943883"/>
              </a:xfrm>
              <a:prstGeom prst="rect">
                <a:avLst/>
              </a:prstGeom>
              <a:blipFill rotWithShape="0">
                <a:blip r:embed="rId19"/>
                <a:stretch>
                  <a:fillRect l="-1122"/>
                </a:stretch>
              </a:blipFill>
            </p:spPr>
            <p:txBody>
              <a:bodyPr/>
              <a:lstStyle/>
              <a:p>
                <a:r>
                  <a:rPr lang="zh-CN" altLang="en-US">
                    <a:noFill/>
                  </a:rPr>
                  <a:t> </a:t>
                </a:r>
              </a:p>
            </p:txBody>
          </p:sp>
        </mc:Fallback>
      </mc:AlternateContent>
      <p:sp>
        <p:nvSpPr>
          <p:cNvPr id="24" name="圆角矩形 23">
            <a:hlinkClick r:id="rId20"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linds(horizontal)">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8" name="矩形 27"/>
              <p:cNvSpPr/>
              <p:nvPr/>
            </p:nvSpPr>
            <p:spPr>
              <a:xfrm>
                <a:off x="390000" y="757671"/>
                <a:ext cx="11250616" cy="2068771"/>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10.</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判断下列命题哪些是全称量词命题，哪些是存在量词命题，并判断其真假性</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对所有的正实数</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t</a:t>
                </a:r>
                <a14:m>
                  <m:oMath xmlns:m="http://schemas.openxmlformats.org/officeDocument/2006/math">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𝑡</m:t>
                        </m:r>
                      </m:e>
                    </m:rad>
                  </m:oMath>
                </a14:m>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为正且</a:t>
                </a:r>
                <a:r>
                  <a:rPr lang="zh-CN" altLang="zh-CN" sz="2800" i="1" dirty="0">
                    <a:effectLst/>
                    <a:latin typeface="NEU-BZ"/>
                    <a:ea typeface="Times New Roman" panose="02020603050405020304" pitchFamily="18" charset="0"/>
                    <a:cs typeface="Times New Roman" panose="02020603050405020304" pitchFamily="18" charset="0"/>
                  </a:rPr>
                  <a:t> </a:t>
                </a:r>
                <a14:m>
                  <m:oMath xmlns:m="http://schemas.openxmlformats.org/officeDocument/2006/math">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𝑡</m:t>
                        </m:r>
                      </m:e>
                    </m:rad>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28" name="矩形 27"/>
              <p:cNvSpPr>
                <a:spLocks noRot="1" noChangeAspect="1" noMove="1" noResize="1" noEditPoints="1" noAdjustHandles="1" noChangeArrowheads="1" noChangeShapeType="1" noTextEdit="1"/>
              </p:cNvSpPr>
              <p:nvPr/>
            </p:nvSpPr>
            <p:spPr>
              <a:xfrm>
                <a:off x="390000" y="757671"/>
                <a:ext cx="11250616" cy="2068771"/>
              </a:xfrm>
              <a:prstGeom prst="rect">
                <a:avLst/>
              </a:prstGeom>
              <a:blipFill rotWithShape="0">
                <a:blip r:embed="rId2"/>
                <a:stretch>
                  <a:fillRect l="-1138" b="-2941"/>
                </a:stretch>
              </a:blipFill>
            </p:spPr>
            <p:txBody>
              <a:bodyPr/>
              <a:lstStyle/>
              <a:p>
                <a:r>
                  <a:rPr lang="zh-CN" altLang="en-US">
                    <a:noFill/>
                  </a:rPr>
                  <a:t> </a:t>
                </a:r>
              </a:p>
            </p:txBody>
          </p:sp>
        </mc:Fallback>
      </mc:AlternateContent>
      <p:sp>
        <p:nvSpPr>
          <p:cNvPr id="20" name="圆角矩形 19">
            <a:hlinkClick r:id="rId3"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1" name="圆角矩形 20">
            <a:hlinkClick r:id="rId4"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2" name="圆角矩形 21">
            <a:hlinkClick r:id="rId5"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3" name="圆角矩形 22">
            <a:hlinkClick r:id="rId6"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4" name="圆角矩形 23">
            <a:hlinkClick r:id="rId7"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5" name="圆角矩形 24">
            <a:hlinkClick r:id="rId8"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6" name="圆角矩形 25">
            <a:hlinkClick r:id="rId9"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7" name="圆角矩形 26">
            <a:hlinkClick r:id="rId10"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0" name="圆角矩形 29">
            <a:hlinkClick r:id="rId11"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1" name="圆角矩形 30">
            <a:hlinkClick r:id="rId12"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2" name="圆角矩形 31">
            <a:hlinkClick r:id="rId13" action="ppaction://hlinksldjump"/>
          </p:cNvPr>
          <p:cNvSpPr/>
          <p:nvPr/>
        </p:nvSpPr>
        <p:spPr>
          <a:xfrm>
            <a:off x="5608428"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10</a:t>
            </a:r>
            <a:endParaRPr kumimoji="1" lang="zh-CN" altLang="en-US" sz="1600" dirty="0">
              <a:solidFill>
                <a:schemeClr val="bg1"/>
              </a:solidFill>
            </a:endParaRPr>
          </a:p>
        </p:txBody>
      </p:sp>
      <p:sp>
        <p:nvSpPr>
          <p:cNvPr id="33" name="圆角矩形 32">
            <a:hlinkClick r:id="rId14"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4" name="圆角矩形 33">
            <a:hlinkClick r:id="rId15"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mc:AlternateContent xmlns:mc="http://schemas.openxmlformats.org/markup-compatibility/2006" xmlns:a14="http://schemas.microsoft.com/office/drawing/2010/main">
        <mc:Choice Requires="a14">
          <p:sp>
            <p:nvSpPr>
              <p:cNvPr id="35" name="矩形 34"/>
              <p:cNvSpPr/>
              <p:nvPr/>
            </p:nvSpPr>
            <p:spPr>
              <a:xfrm>
                <a:off x="390000" y="3590735"/>
                <a:ext cx="11250616" cy="1422441"/>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为全称量词命题，且为假命题，</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如取</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，则</a:t>
                </a:r>
                <a14:m>
                  <m:oMath xmlns:m="http://schemas.openxmlformats.org/officeDocument/2006/math">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𝑡</m:t>
                        </m:r>
                      </m:e>
                    </m:rad>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不成立</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35" name="矩形 34"/>
              <p:cNvSpPr>
                <a:spLocks noRot="1" noChangeAspect="1" noMove="1" noResize="1" noEditPoints="1" noAdjustHandles="1" noChangeArrowheads="1" noChangeShapeType="1" noTextEdit="1"/>
              </p:cNvSpPr>
              <p:nvPr/>
            </p:nvSpPr>
            <p:spPr>
              <a:xfrm>
                <a:off x="390000" y="3590735"/>
                <a:ext cx="11250616" cy="1422441"/>
              </a:xfrm>
              <a:prstGeom prst="rect">
                <a:avLst/>
              </a:prstGeom>
              <a:blipFill rotWithShape="0">
                <a:blip r:embed="rId16"/>
                <a:stretch>
                  <a:fillRect l="-1138" b="-5150"/>
                </a:stretch>
              </a:blipFill>
            </p:spPr>
            <p:txBody>
              <a:bodyPr/>
              <a:lstStyle/>
              <a:p>
                <a:r>
                  <a:rPr lang="zh-CN" altLang="en-US">
                    <a:noFill/>
                  </a:rPr>
                  <a:t> </a:t>
                </a:r>
              </a:p>
            </p:txBody>
          </p:sp>
        </mc:Fallback>
      </mc:AlternateContent>
      <p:grpSp>
        <p:nvGrpSpPr>
          <p:cNvPr id="36" name="组合 35"/>
          <p:cNvGrpSpPr/>
          <p:nvPr/>
        </p:nvGrpSpPr>
        <p:grpSpPr>
          <a:xfrm>
            <a:off x="513284" y="3209086"/>
            <a:ext cx="11127332" cy="360099"/>
            <a:chOff x="609716" y="4579755"/>
            <a:chExt cx="11127332" cy="360099"/>
          </a:xfrm>
        </p:grpSpPr>
        <p:cxnSp>
          <p:nvCxnSpPr>
            <p:cNvPr id="37" name="直接连接符 36"/>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39" name="圆角矩形 38">
            <a:hlinkClick r:id="rId17"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40" name="圆角矩形 39">
            <a:hlinkClick r:id="rId18"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41" name="圆角矩形 40">
            <a:hlinkClick r:id="rId19"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42" name="圆角矩形 41">
            <a:hlinkClick r:id="rId20"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linds(horizontal)">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757671"/>
            <a:ext cx="11250616" cy="2031325"/>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10.</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判断下列命题哪些是全称量词命题，哪些是存在量词命题，并判断其真假性</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存在实数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，使得</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0" name="圆角矩形 19">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1" name="圆角矩形 20">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2" name="圆角矩形 21">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3" name="圆角矩形 22">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4" name="圆角矩形 23">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5" name="圆角矩形 24">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6" name="圆角矩形 25">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7" name="圆角矩形 26">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0" name="圆角矩形 29">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1" name="圆角矩形 30">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2" name="圆角矩形 31">
            <a:hlinkClick r:id="rId12" action="ppaction://hlinksldjump"/>
          </p:cNvPr>
          <p:cNvSpPr/>
          <p:nvPr/>
        </p:nvSpPr>
        <p:spPr>
          <a:xfrm>
            <a:off x="5608428"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10</a:t>
            </a:r>
            <a:endParaRPr kumimoji="1" lang="zh-CN" altLang="en-US" sz="1600" dirty="0">
              <a:solidFill>
                <a:schemeClr val="bg1"/>
              </a:solidFill>
            </a:endParaRPr>
          </a:p>
        </p:txBody>
      </p:sp>
      <p:sp>
        <p:nvSpPr>
          <p:cNvPr id="33" name="圆角矩形 32">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4" name="圆角矩形 33">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35" name="矩形 34"/>
          <p:cNvSpPr/>
          <p:nvPr/>
        </p:nvSpPr>
        <p:spPr>
          <a:xfrm>
            <a:off x="390000" y="3590735"/>
            <a:ext cx="11250616" cy="1303177"/>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为存在量词命题，且为真命题，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因为判别式</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Δ</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=25&gt;0.</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36" name="组合 35"/>
          <p:cNvGrpSpPr/>
          <p:nvPr/>
        </p:nvGrpSpPr>
        <p:grpSpPr>
          <a:xfrm>
            <a:off x="513284" y="3209086"/>
            <a:ext cx="11127332" cy="360099"/>
            <a:chOff x="609716" y="4579755"/>
            <a:chExt cx="11127332" cy="360099"/>
          </a:xfrm>
        </p:grpSpPr>
        <p:cxnSp>
          <p:nvCxnSpPr>
            <p:cNvPr id="37" name="直接连接符 36"/>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39" name="圆角矩形 3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40" name="圆角矩形 39">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41" name="圆角矩形 40">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42" name="圆角矩形 41">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extLst>
      <p:ext uri="{BB962C8B-B14F-4D97-AF65-F5344CB8AC3E}">
        <p14:creationId xmlns:p14="http://schemas.microsoft.com/office/powerpoint/2010/main" val="9840193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linds(horizontal)">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116632"/>
            <a:ext cx="11250616" cy="2031325"/>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10.</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判断下列命题哪些是全称量词命题，哪些是存在量词命题，并判断其真假性</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存在实数对</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，使得</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-5&gt;0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0" name="圆角矩形 19">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1" name="圆角矩形 20">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2" name="圆角矩形 21">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3" name="圆角矩形 22">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4" name="圆角矩形 23">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5" name="圆角矩形 24">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6" name="圆角矩形 25">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7" name="圆角矩形 26">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0" name="圆角矩形 29">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1" name="圆角矩形 30">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2" name="圆角矩形 31">
            <a:hlinkClick r:id="rId12" action="ppaction://hlinksldjump"/>
          </p:cNvPr>
          <p:cNvSpPr/>
          <p:nvPr/>
        </p:nvSpPr>
        <p:spPr>
          <a:xfrm>
            <a:off x="5608428"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10</a:t>
            </a:r>
            <a:endParaRPr kumimoji="1" lang="zh-CN" altLang="en-US" sz="1600" dirty="0">
              <a:solidFill>
                <a:schemeClr val="bg1"/>
              </a:solidFill>
            </a:endParaRPr>
          </a:p>
        </p:txBody>
      </p:sp>
      <p:sp>
        <p:nvSpPr>
          <p:cNvPr id="33" name="圆角矩形 32">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4" name="圆角矩形 33">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35" name="矩形 34"/>
          <p:cNvSpPr/>
          <p:nvPr/>
        </p:nvSpPr>
        <p:spPr>
          <a:xfrm>
            <a:off x="390000" y="2593546"/>
            <a:ext cx="11250616" cy="1303177"/>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为存在量词命题，且为真命题，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如取实数对</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，则</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-5&gt;0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成立</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36" name="组合 35"/>
          <p:cNvGrpSpPr/>
          <p:nvPr/>
        </p:nvGrpSpPr>
        <p:grpSpPr>
          <a:xfrm>
            <a:off x="513284" y="2211897"/>
            <a:ext cx="11127332" cy="360099"/>
            <a:chOff x="609716" y="4579755"/>
            <a:chExt cx="11127332" cy="360099"/>
          </a:xfrm>
        </p:grpSpPr>
        <p:cxnSp>
          <p:nvCxnSpPr>
            <p:cNvPr id="37" name="直接连接符 36"/>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39" name="圆角矩形 3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40" name="圆角矩形 39">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41" name="圆角矩形 40">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42" name="圆角矩形 41">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
        <p:nvSpPr>
          <p:cNvPr id="29" name="矩形 28"/>
          <p:cNvSpPr/>
          <p:nvPr/>
        </p:nvSpPr>
        <p:spPr>
          <a:xfrm>
            <a:off x="390000" y="4066438"/>
            <a:ext cx="11250616" cy="656846"/>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角平分线上的点到这个角的两边的距离相等</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43" name="矩形 42"/>
          <p:cNvSpPr/>
          <p:nvPr/>
        </p:nvSpPr>
        <p:spPr>
          <a:xfrm>
            <a:off x="390000" y="5365268"/>
            <a:ext cx="11250616"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为全称量词命题，且为真命题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44" name="组合 43"/>
          <p:cNvGrpSpPr/>
          <p:nvPr/>
        </p:nvGrpSpPr>
        <p:grpSpPr>
          <a:xfrm>
            <a:off x="513284" y="4983619"/>
            <a:ext cx="11127332" cy="360099"/>
            <a:chOff x="609716" y="4579755"/>
            <a:chExt cx="11127332" cy="360099"/>
          </a:xfrm>
        </p:grpSpPr>
        <p:cxnSp>
          <p:nvCxnSpPr>
            <p:cNvPr id="45" name="直接连接符 44"/>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Tree>
    <p:extLst>
      <p:ext uri="{BB962C8B-B14F-4D97-AF65-F5344CB8AC3E}">
        <p14:creationId xmlns:p14="http://schemas.microsoft.com/office/powerpoint/2010/main" val="318421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linds(horizontal)">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blinds(horizontal)">
                                      <p:cBhvr>
                                        <p:cTn id="1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0000" y="692696"/>
            <a:ext cx="11412000" cy="2677656"/>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已知集合</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是真命题的一个充分且不必要条件是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D.</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46" name="组合 45"/>
          <p:cNvGrpSpPr/>
          <p:nvPr/>
        </p:nvGrpSpPr>
        <p:grpSpPr>
          <a:xfrm>
            <a:off x="0" y="124997"/>
            <a:ext cx="2081058" cy="495691"/>
            <a:chOff x="0" y="124997"/>
            <a:chExt cx="2081058" cy="495691"/>
          </a:xfrm>
        </p:grpSpPr>
        <p:sp>
          <p:nvSpPr>
            <p:cNvPr id="47" name="矩形 46"/>
            <p:cNvSpPr/>
            <p:nvPr/>
          </p:nvSpPr>
          <p:spPr>
            <a:xfrm>
              <a:off x="0" y="124997"/>
              <a:ext cx="2054760" cy="4914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169310" y="129198"/>
              <a:ext cx="1911748" cy="491490"/>
            </a:xfrm>
            <a:prstGeom prst="rect">
              <a:avLst/>
            </a:prstGeom>
          </p:spPr>
          <p:txBody>
            <a:bodyPr wrap="square">
              <a:spAutoFit/>
            </a:bodyPr>
            <a:lstStyle/>
            <a:p>
              <a:pPr algn="ctr"/>
              <a:r>
                <a:rPr lang="zh-CN" altLang="en-US" sz="2600" b="1" kern="0">
                  <a:latin typeface="黑体" panose="02010609060101010101" pitchFamily="49" charset="-122"/>
                  <a:ea typeface="黑体" panose="02010609060101010101" pitchFamily="49" charset="-122"/>
                </a:rPr>
                <a:t>综合运用</a:t>
              </a:r>
              <a:endParaRPr lang="zh-CN" altLang="en-US" sz="2600" b="1" kern="0" dirty="0">
                <a:latin typeface="黑体" panose="02010609060101010101" pitchFamily="49" charset="-122"/>
                <a:ea typeface="黑体" panose="02010609060101010101" pitchFamily="49" charset="-122"/>
              </a:endParaRPr>
            </a:p>
          </p:txBody>
        </p:sp>
        <p:grpSp>
          <p:nvGrpSpPr>
            <p:cNvPr id="49" name="组合 48"/>
            <p:cNvGrpSpPr/>
            <p:nvPr/>
          </p:nvGrpSpPr>
          <p:grpSpPr>
            <a:xfrm>
              <a:off x="0" y="263069"/>
              <a:ext cx="360040" cy="235637"/>
              <a:chOff x="7536160" y="3328673"/>
              <a:chExt cx="360040" cy="330919"/>
            </a:xfrm>
          </p:grpSpPr>
          <p:sp>
            <p:nvSpPr>
              <p:cNvPr id="50" name="菱形 49"/>
              <p:cNvSpPr/>
              <p:nvPr/>
            </p:nvSpPr>
            <p:spPr>
              <a:xfrm>
                <a:off x="7608168" y="3342424"/>
                <a:ext cx="288032" cy="302600"/>
              </a:xfrm>
              <a:prstGeom prst="diamond">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菱形 50"/>
              <p:cNvSpPr/>
              <p:nvPr/>
            </p:nvSpPr>
            <p:spPr>
              <a:xfrm>
                <a:off x="7536160" y="3328673"/>
                <a:ext cx="288032" cy="330919"/>
              </a:xfrm>
              <a:prstGeom prst="diamond">
                <a:avLst/>
              </a:prstGeom>
              <a:solidFill>
                <a:srgbClr val="0A5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2" name="TextBox 19"/>
          <p:cNvSpPr txBox="1"/>
          <p:nvPr/>
        </p:nvSpPr>
        <p:spPr>
          <a:xfrm>
            <a:off x="241188" y="2634690"/>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31" name="圆角矩形 3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32" name="圆角矩形 3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33" name="圆角矩形 3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56" name="圆角矩形 55">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57" name="圆角矩形 56">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58" name="圆角矩形 57">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59" name="圆角矩形 58">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60" name="圆角矩形 59">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61" name="圆角矩形 60">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62" name="圆角矩形 61">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63" name="圆角矩形 62">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64" name="圆角矩形 63">
            <a:hlinkClick r:id="rId13" action="ppaction://hlinksldjump"/>
          </p:cNvPr>
          <p:cNvSpPr/>
          <p:nvPr/>
        </p:nvSpPr>
        <p:spPr>
          <a:xfrm>
            <a:off x="6039280"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11</a:t>
            </a:r>
            <a:endParaRPr kumimoji="1" lang="zh-CN" altLang="en-US" sz="1600" dirty="0">
              <a:solidFill>
                <a:schemeClr val="bg1"/>
              </a:solidFill>
            </a:endParaRPr>
          </a:p>
        </p:txBody>
      </p:sp>
      <p:sp>
        <p:nvSpPr>
          <p:cNvPr id="65" name="圆角矩形 64">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66" name="圆角矩形 65">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67" name="圆角矩形 66">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68" name="圆角矩形 67">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7" name="圆角矩形 26">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grpSp>
        <p:nvGrpSpPr>
          <p:cNvPr id="5" name="组合 4"/>
          <p:cNvGrpSpPr/>
          <p:nvPr/>
        </p:nvGrpSpPr>
        <p:grpSpPr>
          <a:xfrm>
            <a:off x="461684" y="3501008"/>
            <a:ext cx="11268632" cy="2677656"/>
            <a:chOff x="461684" y="3389288"/>
            <a:chExt cx="11268632" cy="2677656"/>
          </a:xfrm>
        </p:grpSpPr>
        <p:sp>
          <p:nvSpPr>
            <p:cNvPr id="55" name="矩形 54"/>
            <p:cNvSpPr/>
            <p:nvPr/>
          </p:nvSpPr>
          <p:spPr>
            <a:xfrm>
              <a:off x="461684" y="3389288"/>
              <a:ext cx="11268632" cy="2677656"/>
            </a:xfrm>
            <a:prstGeom prst="rect">
              <a:avLst/>
            </a:prstGeom>
          </p:spPr>
          <p:txBody>
            <a:bodyPr wrap="square">
              <a:spAutoFit/>
            </a:bodyPr>
            <a:lstStyle/>
            <a:p>
              <a:pPr>
                <a:lnSpc>
                  <a:spcPct val="150000"/>
                </a:lnSpc>
                <a:tabLst>
                  <a:tab pos="2790825" algn="l"/>
                  <a:tab pos="4231005" algn="l"/>
                </a:tabLst>
              </a:pPr>
              <a:r>
                <a:rPr lang="zh-CN" altLang="zh-CN"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当该命题是真命题时，只需</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25000" dirty="0">
                  <a:latin typeface="Times New Roman" panose="02020603050405020304" pitchFamily="18" charset="0"/>
                  <a:ea typeface="宋体" panose="02010600030101010101" pitchFamily="2" charset="-122"/>
                  <a:cs typeface="Times New Roman" panose="02020603050405020304" pitchFamily="18" charset="0"/>
                </a:rPr>
                <a:t>max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，又</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在</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上的最大值是</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，故选</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endParaRPr lang="zh-CN" altLang="zh-CN" sz="2800" dirty="0">
                <a:effectLst/>
                <a:latin typeface="NEU-BZ"/>
                <a:ea typeface="宋体" panose="02010600030101010101" pitchFamily="2" charset="-122"/>
                <a:cs typeface="Times New Roman" panose="02020603050405020304" pitchFamily="18" charset="0"/>
              </a:endParaRPr>
            </a:p>
          </p:txBody>
        </p:sp>
        <p:pic>
          <p:nvPicPr>
            <p:cNvPr id="34" name="image96.jpeg"/>
            <p:cNvPicPr/>
            <p:nvPr/>
          </p:nvPicPr>
          <p:blipFill>
            <a:blip r:embed="rId1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12589" y="4922880"/>
              <a:ext cx="339035" cy="339035"/>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linds(horizontal)">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692696"/>
            <a:ext cx="11412000" cy="2031325"/>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12.</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多选</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已知集合</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，则</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MS Mincho" panose="02020609040205080304" pitchFamily="49" charset="-128"/>
                <a:ea typeface="宋体" panose="02010600030101010101" pitchFamily="2" charset="-122"/>
                <a:cs typeface="MS Mincho" panose="02020609040205080304" pitchFamily="49" charset="-128"/>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MS Mincho" panose="02020609040205080304" pitchFamily="49" charset="-128"/>
                <a:ea typeface="宋体" panose="02010600030101010101" pitchFamily="2" charset="-122"/>
                <a:cs typeface="MS Mincho" panose="02020609040205080304" pitchFamily="49" charset="-128"/>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D</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12</a:t>
            </a:r>
            <a:endParaRPr kumimoji="1" lang="zh-CN" altLang="en-US" sz="1600" dirty="0">
              <a:solidFill>
                <a:schemeClr val="bg1"/>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7" name="TextBox 19"/>
          <p:cNvSpPr txBox="1"/>
          <p:nvPr/>
        </p:nvSpPr>
        <p:spPr>
          <a:xfrm>
            <a:off x="240202" y="1340768"/>
            <a:ext cx="756098" cy="78359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38" name="TextBox 19"/>
          <p:cNvSpPr txBox="1"/>
          <p:nvPr/>
        </p:nvSpPr>
        <p:spPr>
          <a:xfrm>
            <a:off x="4815748" y="1997338"/>
            <a:ext cx="756098" cy="78359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29" name="圆角矩形 28">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
        <p:nvSpPr>
          <p:cNvPr id="30" name="矩形 29"/>
          <p:cNvSpPr/>
          <p:nvPr/>
        </p:nvSpPr>
        <p:spPr>
          <a:xfrm>
            <a:off x="470692" y="3413899"/>
            <a:ext cx="11250616" cy="2031325"/>
          </a:xfrm>
          <a:prstGeom prst="rect">
            <a:avLst/>
          </a:prstGeom>
        </p:spPr>
        <p:txBody>
          <a:bodyPr wrap="square">
            <a:spAutoFit/>
          </a:bodyPr>
          <a:lstStyle/>
          <a:p>
            <a:pPr lvl="0">
              <a:lnSpc>
                <a:spcPct val="150000"/>
              </a:lnSpc>
              <a:tabLst>
                <a:tab pos="2790825" algn="l"/>
                <a:tab pos="4231005" algn="l"/>
              </a:tabLst>
            </a:pPr>
            <a:r>
              <a:rPr lang="zh-CN" altLang="zh-CN" sz="2800" dirty="0" smtClean="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因为集合</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的真子集，所以</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x</a:t>
            </a:r>
          </a:p>
          <a:p>
            <a:pPr>
              <a:lnSpc>
                <a:spcPct val="150000"/>
              </a:lnSpc>
              <a:spcAft>
                <a:spcPts val="0"/>
              </a:spcAft>
              <a:tabLst>
                <a:tab pos="2250440" algn="l"/>
              </a:tabLst>
            </a:pPr>
            <a:r>
              <a:rPr lang="zh-CN" altLang="zh-CN" sz="2800" dirty="0" smtClean="0">
                <a:latin typeface="NEU-BZ"/>
                <a:ea typeface="宋体" panose="02010600030101010101" pitchFamily="2" charset="-122"/>
                <a:cs typeface="宋体" panose="02010600030101010101" pitchFamily="2" charset="-122"/>
              </a:rPr>
              <a:t>∈</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或</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linds(horizontal)">
                                      <p:cBhvr>
                                        <p:cTn id="7" dur="500"/>
                                        <p:tgtEl>
                                          <p:spTgt spid="3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blinds(horizontal)">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blinds(horizontal)">
                                      <p:cBhvr>
                                        <p:cTn id="1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1395933"/>
            <a:ext cx="11412000" cy="1754326"/>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smtClean="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a:t>
            </a:r>
          </a:p>
          <a:p>
            <a:pPr>
              <a:lnSpc>
                <a:spcPct val="150000"/>
              </a:lnSpc>
              <a:spcAft>
                <a:spcPts val="0"/>
              </a:spcAft>
              <a:tabLst>
                <a:tab pos="2250440" algn="l"/>
              </a:tabLst>
            </a:pPr>
            <a:endParaRPr lang="en-US" altLang="zh-CN" sz="1600" dirty="0" smtClean="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均是真命题，则实数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的取值范围是</a:t>
            </a:r>
            <a:r>
              <a:rPr lang="zh-CN" altLang="zh-CN" sz="2800" u="sng"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u="sng"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u="sng"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u="sng"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13</a:t>
            </a:r>
            <a:endParaRPr kumimoji="1" lang="zh-CN" altLang="en-US" sz="1600" dirty="0">
              <a:solidFill>
                <a:schemeClr val="bg1"/>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mc:AlternateContent xmlns:mc="http://schemas.openxmlformats.org/markup-compatibility/2006" xmlns:a14="http://schemas.microsoft.com/office/drawing/2010/main">
        <mc:Choice Requires="a14">
          <p:sp>
            <p:nvSpPr>
              <p:cNvPr id="3" name="矩形 2"/>
              <p:cNvSpPr/>
              <p:nvPr/>
            </p:nvSpPr>
            <p:spPr>
              <a:xfrm>
                <a:off x="8832304" y="2087136"/>
                <a:ext cx="2597121" cy="860620"/>
              </a:xfrm>
              <a:prstGeom prst="rect">
                <a:avLst/>
              </a:prstGeom>
            </p:spPr>
            <p:txBody>
              <a:bodyPr wrap="none">
                <a:spAutoFit/>
              </a:bodyPr>
              <a:lstStyle/>
              <a:p>
                <a14:m>
                  <m:oMath xmlns:m="http://schemas.openxmlformats.org/officeDocument/2006/math">
                    <m:d>
                      <m:dPr>
                        <m:begChr m:val="{"/>
                        <m:endChr m:val="}"/>
                        <m:ctrlPr>
                          <a:rPr lang="zh-CN" altLang="zh-CN" sz="2800" i="1" kern="100">
                            <a:solidFill>
                              <a:srgbClr val="C00000"/>
                            </a:solidFill>
                            <a:latin typeface="Cambria Math" panose="02040503050406030204" pitchFamily="18" charset="0"/>
                            <a:ea typeface="Cambria Math" panose="02040503050406030204" pitchFamily="18" charset="0"/>
                          </a:rPr>
                        </m:ctrlPr>
                      </m:dPr>
                      <m:e>
                        <m:r>
                          <a:rPr lang="en-US" altLang="zh-CN" sz="2800" i="1"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𝑎</m:t>
                        </m:r>
                        <m:d>
                          <m:dPr>
                            <m:begChr m:val="|"/>
                            <m:endChr m:val=""/>
                            <m:ctrlPr>
                              <a:rPr lang="zh-CN" altLang="zh-CN" sz="2800" i="1" kern="100">
                                <a:solidFill>
                                  <a:srgbClr val="C00000"/>
                                </a:solidFill>
                                <a:effectLst/>
                                <a:latin typeface="Cambria Math" panose="02040503050406030204" pitchFamily="18" charset="0"/>
                                <a:ea typeface="Cambria Math" panose="02040503050406030204" pitchFamily="18" charset="0"/>
                              </a:rPr>
                            </m:ctrlPr>
                          </m:dPr>
                          <m:e>
                            <m:r>
                              <a:rPr lang="en-US" altLang="zh-CN" sz="28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3≤</m:t>
                            </m:r>
                            <m:r>
                              <a:rPr lang="en-US" altLang="zh-CN" sz="2800" i="1"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kern="100">
                                    <a:solidFill>
                                      <a:srgbClr val="C00000"/>
                                    </a:solidFill>
                                    <a:effectLst/>
                                    <a:latin typeface="Cambria Math" panose="02040503050406030204" pitchFamily="18" charset="0"/>
                                    <a:ea typeface="Cambria Math" panose="02040503050406030204" pitchFamily="18" charset="0"/>
                                  </a:rPr>
                                </m:ctrlPr>
                              </m:fPr>
                              <m:num>
                                <m:r>
                                  <a:rPr lang="en-US" altLang="zh-CN" sz="28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25</m:t>
                                </m:r>
                              </m:num>
                              <m:den>
                                <m:r>
                                  <a:rPr lang="en-US" altLang="zh-CN" sz="28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8</m:t>
                                </m:r>
                              </m:den>
                            </m:f>
                          </m:e>
                        </m:d>
                      </m:e>
                    </m:d>
                  </m:oMath>
                </a14:m>
                <a:r>
                  <a:rPr lang="zh-CN" altLang="en-US" sz="2800" dirty="0" smtClean="0"/>
                  <a:t> </a:t>
                </a:r>
                <a:endParaRPr lang="zh-CN" altLang="en-US" sz="2800" dirty="0"/>
              </a:p>
            </p:txBody>
          </p:sp>
        </mc:Choice>
        <mc:Fallback xmlns="">
          <p:sp>
            <p:nvSpPr>
              <p:cNvPr id="3" name="矩形 2"/>
              <p:cNvSpPr>
                <a:spLocks noRot="1" noChangeAspect="1" noMove="1" noResize="1" noEditPoints="1" noAdjustHandles="1" noChangeArrowheads="1" noChangeShapeType="1" noTextEdit="1"/>
              </p:cNvSpPr>
              <p:nvPr/>
            </p:nvSpPr>
            <p:spPr>
              <a:xfrm>
                <a:off x="8832304" y="2087136"/>
                <a:ext cx="2597121" cy="860620"/>
              </a:xfrm>
              <a:prstGeom prst="rect">
                <a:avLst/>
              </a:prstGeom>
              <a:blipFill rotWithShape="0">
                <a:blip r:embed="rId18"/>
                <a:stretch>
                  <a:fillRect/>
                </a:stretch>
              </a:blipFill>
            </p:spPr>
            <p:txBody>
              <a:bodyPr/>
              <a:lstStyle/>
              <a:p>
                <a:r>
                  <a:rPr lang="zh-CN" altLang="en-US">
                    <a:noFill/>
                  </a:rPr>
                  <a:t> </a:t>
                </a:r>
              </a:p>
            </p:txBody>
          </p:sp>
        </mc:Fallback>
      </mc:AlternateContent>
      <p:sp>
        <p:nvSpPr>
          <p:cNvPr id="37" name="圆角矩形 36">
            <a:hlinkClick r:id="rId19"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extLst>
      <p:ext uri="{BB962C8B-B14F-4D97-AF65-F5344CB8AC3E}">
        <p14:creationId xmlns:p14="http://schemas.microsoft.com/office/powerpoint/2010/main" val="1857888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13</a:t>
            </a:r>
            <a:endParaRPr kumimoji="1" lang="zh-CN" altLang="en-US" sz="1600" dirty="0">
              <a:solidFill>
                <a:schemeClr val="bg1"/>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mc:AlternateContent xmlns:mc="http://schemas.openxmlformats.org/markup-compatibility/2006" xmlns:a14="http://schemas.microsoft.com/office/drawing/2010/main">
        <mc:Choice Requires="a14">
          <p:sp>
            <p:nvSpPr>
              <p:cNvPr id="30" name="矩形 29"/>
              <p:cNvSpPr/>
              <p:nvPr/>
            </p:nvSpPr>
            <p:spPr>
              <a:xfrm>
                <a:off x="434688" y="543559"/>
                <a:ext cx="11322624" cy="4757649"/>
              </a:xfrm>
              <a:prstGeom prst="rect">
                <a:avLst/>
              </a:prstGeom>
            </p:spPr>
            <p:txBody>
              <a:bodyPr wrap="square">
                <a:spAutoFit/>
              </a:bodyPr>
              <a:lstStyle/>
              <a:p>
                <a:pPr>
                  <a:lnSpc>
                    <a:spcPct val="150000"/>
                  </a:lnSpc>
                  <a:tabLst>
                    <a:tab pos="2790825" algn="l"/>
                    <a:tab pos="4231005" algn="l"/>
                  </a:tabLst>
                </a:pPr>
                <a:r>
                  <a:rPr lang="zh-CN" altLang="zh-CN"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，得</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由</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，即方程</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有实根，则</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Δ</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25-8</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，解得</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25</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8</m:t>
                        </m:r>
                      </m:den>
                    </m:f>
                    <m:r>
                      <a:rPr lang="zh-CN" altLang="zh-CN" sz="2800">
                        <a:effectLst/>
                        <a:latin typeface="Cambria Math" panose="02040503050406030204" pitchFamily="18" charset="0"/>
                        <a:ea typeface="仿宋" panose="02010609060101010101" pitchFamily="49" charset="-122"/>
                        <a:cs typeface="Times New Roman" panose="02020603050405020304" pitchFamily="18" charset="0"/>
                      </a:rPr>
                      <m:t>，</m:t>
                    </m:r>
                  </m:oMath>
                </a14:m>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又</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均是真命题，</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则</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25</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8</m:t>
                        </m:r>
                      </m:den>
                    </m:f>
                    <m:r>
                      <a:rPr lang="zh-CN" altLang="zh-CN" sz="2800">
                        <a:effectLst/>
                        <a:latin typeface="Cambria Math" panose="02040503050406030204" pitchFamily="18" charset="0"/>
                        <a:ea typeface="仿宋" panose="02010609060101010101" pitchFamily="49" charset="-122"/>
                        <a:cs typeface="Times New Roman" panose="02020603050405020304" pitchFamily="18" charset="0"/>
                      </a:rPr>
                      <m:t>，</m:t>
                    </m:r>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所以实数</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的取值范围是</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25</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8</m:t>
                                </m:r>
                              </m:den>
                            </m:f>
                          </m:e>
                        </m:d>
                      </m:e>
                    </m:d>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30" name="矩形 29"/>
              <p:cNvSpPr>
                <a:spLocks noRot="1" noChangeAspect="1" noMove="1" noResize="1" noEditPoints="1" noAdjustHandles="1" noChangeArrowheads="1" noChangeShapeType="1" noTextEdit="1"/>
              </p:cNvSpPr>
              <p:nvPr/>
            </p:nvSpPr>
            <p:spPr>
              <a:xfrm>
                <a:off x="434688" y="543559"/>
                <a:ext cx="11322624" cy="4757649"/>
              </a:xfrm>
              <a:prstGeom prst="rect">
                <a:avLst/>
              </a:prstGeom>
              <a:blipFill rotWithShape="0">
                <a:blip r:embed="rId18"/>
                <a:stretch>
                  <a:fillRect l="-1076"/>
                </a:stretch>
              </a:blipFill>
            </p:spPr>
            <p:txBody>
              <a:bodyPr/>
              <a:lstStyle/>
              <a:p>
                <a:r>
                  <a:rPr lang="zh-CN" altLang="en-US">
                    <a:noFill/>
                  </a:rPr>
                  <a:t> </a:t>
                </a:r>
              </a:p>
            </p:txBody>
          </p:sp>
        </mc:Fallback>
      </mc:AlternateContent>
      <p:sp>
        <p:nvSpPr>
          <p:cNvPr id="37" name="圆角矩形 36">
            <a:hlinkClick r:id="rId19"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extLst>
      <p:ext uri="{BB962C8B-B14F-4D97-AF65-F5344CB8AC3E}">
        <p14:creationId xmlns:p14="http://schemas.microsoft.com/office/powerpoint/2010/main" val="15793058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116632"/>
            <a:ext cx="11412000" cy="1303177"/>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14.</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是真命题，求实数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的取值范围；</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14</a:t>
            </a:r>
            <a:endParaRPr kumimoji="1" lang="zh-CN" altLang="en-US" sz="1600" dirty="0">
              <a:solidFill>
                <a:schemeClr val="bg1"/>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0" name="矩形 29"/>
          <p:cNvSpPr/>
          <p:nvPr/>
        </p:nvSpPr>
        <p:spPr>
          <a:xfrm>
            <a:off x="390000" y="2017112"/>
            <a:ext cx="11250616" cy="1303177"/>
          </a:xfrm>
          <a:prstGeom prst="rect">
            <a:avLst/>
          </a:prstGeom>
        </p:spPr>
        <p:txBody>
          <a:bodyPr wrap="square">
            <a:spAutoFit/>
          </a:bodyPr>
          <a:lstStyle/>
          <a:p>
            <a:pPr>
              <a:lnSpc>
                <a:spcPct val="150000"/>
              </a:lnSpc>
              <a:spcAft>
                <a:spcPts val="0"/>
              </a:spcAft>
              <a:tabLst>
                <a:tab pos="2250440" algn="l"/>
              </a:tabLst>
            </a:pP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是真命题，则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，由题意知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的取值范围是</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37" name="组合 36"/>
          <p:cNvGrpSpPr/>
          <p:nvPr/>
        </p:nvGrpSpPr>
        <p:grpSpPr>
          <a:xfrm>
            <a:off x="513284" y="1628800"/>
            <a:ext cx="11127332" cy="360099"/>
            <a:chOff x="609716" y="4579755"/>
            <a:chExt cx="11127332" cy="360099"/>
          </a:xfrm>
        </p:grpSpPr>
        <p:cxnSp>
          <p:nvCxnSpPr>
            <p:cNvPr id="38" name="直接连接符 3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29" name="圆角矩形 28">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
        <p:nvSpPr>
          <p:cNvPr id="40" name="矩形 39"/>
          <p:cNvSpPr/>
          <p:nvPr/>
        </p:nvSpPr>
        <p:spPr>
          <a:xfrm>
            <a:off x="390000" y="3512011"/>
            <a:ext cx="11412000" cy="656846"/>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是真命题，求实数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的取值范围</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41" name="矩形 40"/>
          <p:cNvSpPr/>
          <p:nvPr/>
        </p:nvSpPr>
        <p:spPr>
          <a:xfrm>
            <a:off x="390000" y="4776331"/>
            <a:ext cx="11250616" cy="1303177"/>
          </a:xfrm>
          <a:prstGeom prst="rect">
            <a:avLst/>
          </a:prstGeom>
        </p:spPr>
        <p:txBody>
          <a:bodyPr wrap="square">
            <a:spAutoFit/>
          </a:bodyPr>
          <a:lstStyle/>
          <a:p>
            <a:pPr>
              <a:lnSpc>
                <a:spcPct val="150000"/>
              </a:lnSpc>
              <a:spcAft>
                <a:spcPts val="0"/>
              </a:spcAft>
              <a:tabLst>
                <a:tab pos="2250440" algn="l"/>
              </a:tabLst>
            </a:pP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是真命题，则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，由题意知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，解得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的取值范围是</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42" name="组合 41"/>
          <p:cNvGrpSpPr/>
          <p:nvPr/>
        </p:nvGrpSpPr>
        <p:grpSpPr>
          <a:xfrm>
            <a:off x="513284" y="4388019"/>
            <a:ext cx="11127332" cy="360099"/>
            <a:chOff x="609716" y="4579755"/>
            <a:chExt cx="11127332" cy="360099"/>
          </a:xfrm>
        </p:grpSpPr>
        <p:cxnSp>
          <p:nvCxnSpPr>
            <p:cNvPr id="43" name="直接连接符 42"/>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Tree>
    <p:extLst>
      <p:ext uri="{BB962C8B-B14F-4D97-AF65-F5344CB8AC3E}">
        <p14:creationId xmlns:p14="http://schemas.microsoft.com/office/powerpoint/2010/main" val="4665515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blinds(horizontal)">
                                      <p:cBhvr>
                                        <p:cTn id="1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973695"/>
            <a:ext cx="11412000" cy="1708160"/>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15.</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能够说明</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存在两个不相等的正数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ab</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是真命题的</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一</a:t>
            </a:r>
            <a:endPar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spcAft>
                <a:spcPts val="0"/>
              </a:spcAft>
              <a:tabLst>
                <a:tab pos="2250440" algn="l"/>
              </a:tabLst>
            </a:pPr>
            <a:endParaRPr lang="en-US" altLang="zh-CN" sz="1400"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组</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有序数对</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为</a:t>
            </a:r>
            <a:r>
              <a:rPr lang="zh-CN" altLang="zh-CN" sz="2800" u="sng"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u="sng"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u="sng"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u="sng"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u="sng"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 </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15</a:t>
            </a:r>
            <a:endParaRPr kumimoji="1" lang="zh-CN" altLang="en-US" sz="1600" dirty="0">
              <a:solidFill>
                <a:schemeClr val="bg1"/>
              </a:solidFill>
            </a:endParaRPr>
          </a:p>
        </p:txBody>
      </p:sp>
      <p:grpSp>
        <p:nvGrpSpPr>
          <p:cNvPr id="30" name="组合 29"/>
          <p:cNvGrpSpPr/>
          <p:nvPr/>
        </p:nvGrpSpPr>
        <p:grpSpPr>
          <a:xfrm>
            <a:off x="0" y="124997"/>
            <a:ext cx="2081058" cy="495691"/>
            <a:chOff x="0" y="124997"/>
            <a:chExt cx="2081058" cy="495691"/>
          </a:xfrm>
        </p:grpSpPr>
        <p:sp>
          <p:nvSpPr>
            <p:cNvPr id="37" name="矩形 36"/>
            <p:cNvSpPr/>
            <p:nvPr/>
          </p:nvSpPr>
          <p:spPr>
            <a:xfrm>
              <a:off x="0" y="124997"/>
              <a:ext cx="2054760" cy="4914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69310" y="129198"/>
              <a:ext cx="1911748" cy="491490"/>
            </a:xfrm>
            <a:prstGeom prst="rect">
              <a:avLst/>
            </a:prstGeom>
          </p:spPr>
          <p:txBody>
            <a:bodyPr wrap="square">
              <a:spAutoFit/>
            </a:bodyPr>
            <a:lstStyle/>
            <a:p>
              <a:pPr algn="ctr"/>
              <a:r>
                <a:rPr lang="zh-CN" altLang="en-US" sz="2600" b="1" kern="0">
                  <a:latin typeface="黑体" panose="02010609060101010101" pitchFamily="49" charset="-122"/>
                  <a:ea typeface="黑体" panose="02010609060101010101" pitchFamily="49" charset="-122"/>
                </a:rPr>
                <a:t>拓广探究</a:t>
              </a:r>
              <a:endParaRPr lang="zh-CN" altLang="en-US" sz="2600" b="1" kern="0" dirty="0">
                <a:latin typeface="黑体" panose="02010609060101010101" pitchFamily="49" charset="-122"/>
                <a:ea typeface="黑体" panose="02010609060101010101" pitchFamily="49" charset="-122"/>
              </a:endParaRPr>
            </a:p>
          </p:txBody>
        </p:sp>
        <p:grpSp>
          <p:nvGrpSpPr>
            <p:cNvPr id="39" name="组合 38"/>
            <p:cNvGrpSpPr/>
            <p:nvPr/>
          </p:nvGrpSpPr>
          <p:grpSpPr>
            <a:xfrm>
              <a:off x="0" y="263069"/>
              <a:ext cx="360040" cy="235637"/>
              <a:chOff x="7536160" y="3328673"/>
              <a:chExt cx="360040" cy="330919"/>
            </a:xfrm>
          </p:grpSpPr>
          <p:sp>
            <p:nvSpPr>
              <p:cNvPr id="40" name="菱形 39"/>
              <p:cNvSpPr/>
              <p:nvPr/>
            </p:nvSpPr>
            <p:spPr>
              <a:xfrm>
                <a:off x="7608168" y="3342424"/>
                <a:ext cx="288032" cy="302600"/>
              </a:xfrm>
              <a:prstGeom prst="diamond">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菱形 40"/>
              <p:cNvSpPr/>
              <p:nvPr/>
            </p:nvSpPr>
            <p:spPr>
              <a:xfrm>
                <a:off x="7536160" y="3328673"/>
                <a:ext cx="288032" cy="330919"/>
              </a:xfrm>
              <a:prstGeom prst="diamond">
                <a:avLst/>
              </a:prstGeom>
              <a:solidFill>
                <a:srgbClr val="0A5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8" name="圆角矩形 47">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mc:AlternateContent xmlns:mc="http://schemas.openxmlformats.org/markup-compatibility/2006" xmlns:a14="http://schemas.microsoft.com/office/drawing/2010/main">
        <mc:Choice Requires="a14">
          <p:sp>
            <p:nvSpPr>
              <p:cNvPr id="3" name="矩形 2"/>
              <p:cNvSpPr/>
              <p:nvPr/>
            </p:nvSpPr>
            <p:spPr>
              <a:xfrm>
                <a:off x="3581202" y="1746563"/>
                <a:ext cx="3355790" cy="737189"/>
              </a:xfrm>
              <a:prstGeom prst="rect">
                <a:avLst/>
              </a:prstGeom>
            </p:spPr>
            <p:txBody>
              <a:bodyPr wrap="none">
                <a:spAutoFit/>
              </a:bodyPr>
              <a:lstStyle/>
              <a:p>
                <a14:m>
                  <m:oMath xmlns:m="http://schemas.openxmlformats.org/officeDocument/2006/math">
                    <m:d>
                      <m:dPr>
                        <m:ctrlPr>
                          <a:rPr lang="zh-CN" altLang="zh-CN" sz="2800" i="1" kern="100">
                            <a:solidFill>
                              <a:srgbClr val="C00000"/>
                            </a:solidFill>
                            <a:latin typeface="Cambria Math" panose="02040503050406030204" pitchFamily="18" charset="0"/>
                            <a:ea typeface="Cambria Math" panose="02040503050406030204" pitchFamily="18" charset="0"/>
                          </a:rPr>
                        </m:ctrlPr>
                      </m:dPr>
                      <m:e>
                        <m:f>
                          <m:fPr>
                            <m:ctrlPr>
                              <a:rPr lang="zh-CN" altLang="zh-CN" sz="2800" i="1" kern="100">
                                <a:solidFill>
                                  <a:srgbClr val="C00000"/>
                                </a:solidFill>
                                <a:effectLst/>
                                <a:latin typeface="Cambria Math" panose="02040503050406030204" pitchFamily="18" charset="0"/>
                                <a:ea typeface="Cambria Math" panose="02040503050406030204" pitchFamily="18" charset="0"/>
                              </a:rPr>
                            </m:ctrlPr>
                          </m:fPr>
                          <m:num>
                            <m:r>
                              <a:rPr lang="en-US" altLang="zh-CN" sz="28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2</m:t>
                            </m:r>
                          </m:den>
                        </m:f>
                        <m:r>
                          <a:rPr lang="zh-CN" altLang="zh-CN" sz="28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kern="100">
                                <a:solidFill>
                                  <a:srgbClr val="C00000"/>
                                </a:solidFill>
                                <a:effectLst/>
                                <a:latin typeface="Cambria Math" panose="02040503050406030204" pitchFamily="18" charset="0"/>
                                <a:ea typeface="Cambria Math" panose="02040503050406030204" pitchFamily="18" charset="0"/>
                              </a:rPr>
                            </m:ctrlPr>
                          </m:fPr>
                          <m:num>
                            <m:r>
                              <a:rPr lang="en-US" altLang="zh-CN" sz="28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kern="100">
                                <a:solidFill>
                                  <a:srgbClr val="C00000"/>
                                </a:solidFill>
                                <a:effectLst/>
                                <a:latin typeface="Cambria Math" panose="02040503050406030204" pitchFamily="18" charset="0"/>
                                <a:ea typeface="宋体" panose="02010600030101010101" pitchFamily="2" charset="-122"/>
                                <a:cs typeface="Times New Roman" panose="02020603050405020304" pitchFamily="18" charset="0"/>
                              </a:rPr>
                              <m:t>3</m:t>
                            </m:r>
                          </m:den>
                        </m:f>
                      </m:e>
                    </m:d>
                  </m:oMath>
                </a14:m>
                <a:r>
                  <a:rPr lang="en-US" altLang="zh-CN" sz="2800" kern="100" dirty="0">
                    <a:solidFill>
                      <a:srgbClr val="C00000"/>
                    </a:solidFill>
                    <a:effectLst/>
                    <a:latin typeface="Times New Roman" panose="02020603050405020304" pitchFamily="18" charset="0"/>
                    <a:ea typeface="宋体" panose="02010600030101010101" pitchFamily="2" charset="-122"/>
                  </a:rPr>
                  <a:t>(</a:t>
                </a:r>
                <a:r>
                  <a:rPr lang="zh-CN" altLang="zh-CN" sz="2800" kern="1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答案不唯一</a:t>
                </a:r>
                <a:r>
                  <a:rPr lang="en-US" altLang="zh-CN" sz="2800" kern="100" dirty="0">
                    <a:solidFill>
                      <a:srgbClr val="C00000"/>
                    </a:solidFill>
                    <a:effectLst/>
                    <a:latin typeface="Times New Roman" panose="02020603050405020304" pitchFamily="18" charset="0"/>
                    <a:ea typeface="宋体" panose="02010600030101010101" pitchFamily="2" charset="-122"/>
                  </a:rPr>
                  <a:t>)</a:t>
                </a:r>
                <a:endParaRPr lang="zh-CN" altLang="en-US" sz="2800" dirty="0"/>
              </a:p>
            </p:txBody>
          </p:sp>
        </mc:Choice>
        <mc:Fallback xmlns="">
          <p:sp>
            <p:nvSpPr>
              <p:cNvPr id="3" name="矩形 2"/>
              <p:cNvSpPr>
                <a:spLocks noRot="1" noChangeAspect="1" noMove="1" noResize="1" noEditPoints="1" noAdjustHandles="1" noChangeArrowheads="1" noChangeShapeType="1" noTextEdit="1"/>
              </p:cNvSpPr>
              <p:nvPr/>
            </p:nvSpPr>
            <p:spPr>
              <a:xfrm>
                <a:off x="3581202" y="1746563"/>
                <a:ext cx="3355790" cy="737189"/>
              </a:xfrm>
              <a:prstGeom prst="rect">
                <a:avLst/>
              </a:prstGeom>
              <a:blipFill rotWithShape="0">
                <a:blip r:embed="rId19"/>
                <a:stretch>
                  <a:fillRect r="-2178" b="-8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矩形 41"/>
              <p:cNvSpPr/>
              <p:nvPr/>
            </p:nvSpPr>
            <p:spPr>
              <a:xfrm>
                <a:off x="443156" y="3502700"/>
                <a:ext cx="11341476" cy="1654492"/>
              </a:xfrm>
              <a:prstGeom prst="rect">
                <a:avLst/>
              </a:prstGeom>
            </p:spPr>
            <p:txBody>
              <a:bodyPr wrap="square">
                <a:spAutoFit/>
              </a:bodyPr>
              <a:lstStyle/>
              <a:p>
                <a:pPr>
                  <a:lnSpc>
                    <a:spcPct val="150000"/>
                  </a:lnSpc>
                  <a:tabLst>
                    <a:tab pos="1350645" algn="l"/>
                    <a:tab pos="2790825" algn="l"/>
                    <a:tab pos="4140835" algn="l"/>
                  </a:tabLst>
                </a:pPr>
                <a:r>
                  <a:rPr lang="zh-CN" altLang="zh-CN"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smtClean="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endParaRPr lang="en-US" altLang="zh-CN" sz="2800" dirty="0" smtClean="0">
                  <a:latin typeface="Times New Roman" panose="02020603050405020304" pitchFamily="18" charset="0"/>
                  <a:ea typeface="仿宋" panose="02010609060101010101" pitchFamily="49"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存在两个不相等的正数</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，如</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r>
                      <a:rPr lang="zh-CN" altLang="zh-CN" sz="2800">
                        <a:effectLst/>
                        <a:latin typeface="Cambria Math" panose="02040503050406030204" pitchFamily="18" charset="0"/>
                        <a:ea typeface="仿宋" panose="02010609060101010101" pitchFamily="49" charset="-122"/>
                        <a:cs typeface="Times New Roman" panose="02020603050405020304" pitchFamily="18" charset="0"/>
                      </a:rPr>
                      <m:t>，</m:t>
                    </m:r>
                  </m:oMath>
                </a14:m>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den>
                    </m:f>
                    <m:r>
                      <a:rPr lang="zh-CN" altLang="zh-CN" sz="2800">
                        <a:effectLst/>
                        <a:latin typeface="Cambria Math" panose="02040503050406030204" pitchFamily="18" charset="0"/>
                        <a:ea typeface="仿宋" panose="02010609060101010101" pitchFamily="49" charset="-122"/>
                        <a:cs typeface="Times New Roman" panose="02020603050405020304" pitchFamily="18" charset="0"/>
                      </a:rPr>
                      <m:t>，</m:t>
                    </m:r>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此时</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ab</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是真命题</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42" name="矩形 41"/>
              <p:cNvSpPr>
                <a:spLocks noRot="1" noChangeAspect="1" noMove="1" noResize="1" noEditPoints="1" noAdjustHandles="1" noChangeArrowheads="1" noChangeShapeType="1" noTextEdit="1"/>
              </p:cNvSpPr>
              <p:nvPr/>
            </p:nvSpPr>
            <p:spPr>
              <a:xfrm>
                <a:off x="443156" y="3502700"/>
                <a:ext cx="11341476" cy="1654492"/>
              </a:xfrm>
              <a:prstGeom prst="rect">
                <a:avLst/>
              </a:prstGeom>
              <a:blipFill rotWithShape="0">
                <a:blip r:embed="rId20"/>
                <a:stretch>
                  <a:fillRect l="-112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086903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blinds(horizontal)">
                                      <p:cBhvr>
                                        <p:cTn id="1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764704"/>
            <a:ext cx="11412000" cy="3242170"/>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16.</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多选</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已知集合</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+6</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，则下列结论正确的是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Lucida Sans Unicode" panose="020B0602030504020204" pitchFamily="34" charset="0"/>
                <a:ea typeface="Arial Unicode MS" panose="020B0604020202020204" pitchFamily="34"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D.</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MS Mincho" panose="02020609040205080304" pitchFamily="49" charset="-128"/>
                <a:ea typeface="宋体" panose="02010600030101010101" pitchFamily="2" charset="-122"/>
                <a:cs typeface="MS Mincho" panose="02020609040205080304" pitchFamily="49" charset="-128"/>
              </a:rPr>
              <a:t>∁</a:t>
            </a:r>
            <a:r>
              <a:rPr lang="en-US" altLang="zh-CN" sz="2800" b="1" baseline="-25000" dirty="0" err="1">
                <a:latin typeface="Times New Roman" panose="02020603050405020304" pitchFamily="18" charset="0"/>
                <a:ea typeface="宋体" panose="02010600030101010101" pitchFamily="2" charset="-122"/>
                <a:cs typeface="Times New Roman" panose="02020603050405020304" pitchFamily="18" charset="0"/>
              </a:rPr>
              <a:t>R</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15</a:t>
            </a:r>
            <a:endParaRPr kumimoji="1" lang="zh-CN" altLang="en-US" sz="1600" dirty="0">
              <a:solidFill>
                <a:schemeClr val="bg1">
                  <a:lumMod val="50000"/>
                </a:schemeClr>
              </a:solidFill>
            </a:endParaRPr>
          </a:p>
        </p:txBody>
      </p:sp>
      <p:sp>
        <p:nvSpPr>
          <p:cNvPr id="39" name="圆角矩形 38">
            <a:hlinkClick r:id="rId18" action="ppaction://hlinksldjump"/>
          </p:cNvPr>
          <p:cNvSpPr/>
          <p:nvPr/>
        </p:nvSpPr>
        <p:spPr>
          <a:xfrm>
            <a:off x="8193540"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16</a:t>
            </a:r>
            <a:endParaRPr kumimoji="1" lang="zh-CN" altLang="en-US" sz="1600" dirty="0">
              <a:solidFill>
                <a:schemeClr val="bg1"/>
              </a:solidFill>
            </a:endParaRPr>
          </a:p>
        </p:txBody>
      </p:sp>
      <p:sp>
        <p:nvSpPr>
          <p:cNvPr id="29" name="TextBox 19"/>
          <p:cNvSpPr txBox="1"/>
          <p:nvPr/>
        </p:nvSpPr>
        <p:spPr>
          <a:xfrm>
            <a:off x="231058" y="2091798"/>
            <a:ext cx="756098" cy="78359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30" name="TextBox 19"/>
          <p:cNvSpPr txBox="1"/>
          <p:nvPr/>
        </p:nvSpPr>
        <p:spPr>
          <a:xfrm>
            <a:off x="231058" y="2722228"/>
            <a:ext cx="756098" cy="78359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37" name="TextBox 19"/>
          <p:cNvSpPr txBox="1"/>
          <p:nvPr/>
        </p:nvSpPr>
        <p:spPr>
          <a:xfrm>
            <a:off x="231058" y="3348551"/>
            <a:ext cx="756098" cy="78359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Tree>
    <p:extLst>
      <p:ext uri="{BB962C8B-B14F-4D97-AF65-F5344CB8AC3E}">
        <p14:creationId xmlns:p14="http://schemas.microsoft.com/office/powerpoint/2010/main" val="18226607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linds(horizontal)">
                                      <p:cBhvr>
                                        <p:cTn id="7" dur="500"/>
                                        <p:tgtEl>
                                          <p:spTgt spid="2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blinds(horizontal)">
                                      <p:cBhvr>
                                        <p:cTn id="10" dur="500"/>
                                        <p:tgtEl>
                                          <p:spTgt spid="30"/>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blinds(horizontal)">
                                      <p:cBhvr>
                                        <p:cTn id="1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15</a:t>
            </a:r>
            <a:endParaRPr kumimoji="1" lang="zh-CN" altLang="en-US" sz="1600" dirty="0">
              <a:solidFill>
                <a:schemeClr val="bg1">
                  <a:lumMod val="50000"/>
                </a:schemeClr>
              </a:solidFill>
            </a:endParaRPr>
          </a:p>
        </p:txBody>
      </p:sp>
      <p:pic>
        <p:nvPicPr>
          <p:cNvPr id="29" name="返回">
            <a:hlinkClick r:id="rId18" action="ppaction://hlinksldjump"/>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1239498" y="6327667"/>
            <a:ext cx="952502" cy="399289"/>
          </a:xfrm>
          <a:prstGeom prst="rect">
            <a:avLst/>
          </a:prstGeom>
        </p:spPr>
      </p:pic>
      <mc:AlternateContent xmlns:mc="http://schemas.openxmlformats.org/markup-compatibility/2006" xmlns:a14="http://schemas.microsoft.com/office/drawing/2010/main">
        <mc:Choice Requires="a14">
          <p:sp>
            <p:nvSpPr>
              <p:cNvPr id="37" name="矩形 36"/>
              <p:cNvSpPr/>
              <p:nvPr/>
            </p:nvSpPr>
            <p:spPr>
              <a:xfrm>
                <a:off x="407368" y="579598"/>
                <a:ext cx="11224892" cy="4937634"/>
              </a:xfrm>
              <a:prstGeom prst="rect">
                <a:avLst/>
              </a:prstGeom>
            </p:spPr>
            <p:txBody>
              <a:bodyPr wrap="square">
                <a:spAutoFit/>
              </a:bodyPr>
              <a:lstStyle/>
              <a:p>
                <a:pPr>
                  <a:lnSpc>
                    <a:spcPct val="150000"/>
                  </a:lnSpc>
                  <a:tabLst>
                    <a:tab pos="1350645" algn="l"/>
                    <a:tab pos="2790825" algn="l"/>
                    <a:tab pos="4140835" algn="l"/>
                  </a:tabLst>
                </a:pPr>
                <a:r>
                  <a:rPr lang="zh-CN" altLang="zh-CN"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已知集合</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+6</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&gt;0</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|-1&lt;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&lt;3</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时</a:t>
                </a:r>
                <a:r>
                  <a:rPr lang="zh-CN" altLang="zh-CN" sz="2800" spc="-1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d>
                      <m:dPr>
                        <m:ctrlPr>
                          <a:rPr lang="zh-CN" altLang="zh-CN" sz="2800" i="1" spc="-100">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i="1" spc="-100">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spc="-100">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spc="-100">
                                <a:effectLst/>
                                <a:latin typeface="Cambria Math" panose="02040503050406030204" pitchFamily="18" charset="0"/>
                                <a:ea typeface="宋体" panose="02010600030101010101" pitchFamily="2" charset="-122"/>
                                <a:cs typeface="Times New Roman" panose="02020603050405020304" pitchFamily="18" charset="0"/>
                              </a:rPr>
                              <m:t>6</m:t>
                            </m:r>
                          </m:num>
                          <m:den>
                            <m:r>
                              <a:rPr lang="en-US" altLang="zh-CN" sz="2800" i="1" spc="-100">
                                <a:effectLst/>
                                <a:latin typeface="Cambria Math" panose="02040503050406030204" pitchFamily="18" charset="0"/>
                                <a:ea typeface="宋体" panose="02010600030101010101" pitchFamily="2" charset="-122"/>
                                <a:cs typeface="Times New Roman" panose="02020603050405020304" pitchFamily="18" charset="0"/>
                              </a:rPr>
                              <m:t>𝑎</m:t>
                            </m:r>
                          </m:den>
                        </m:f>
                        <m:r>
                          <a:rPr lang="zh-CN" altLang="zh-CN" sz="2800" spc="-1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spc="-100">
                            <a:effectLst/>
                            <a:latin typeface="Cambria Math" panose="02040503050406030204" pitchFamily="18" charset="0"/>
                            <a:ea typeface="宋体" panose="02010600030101010101" pitchFamily="2" charset="-122"/>
                            <a:cs typeface="Times New Roman" panose="02020603050405020304" pitchFamily="18" charset="0"/>
                          </a:rPr>
                          <m:t>+∞</m:t>
                        </m:r>
                      </m:e>
                    </m:d>
                  </m:oMath>
                </a14:m>
                <a:r>
                  <a:rPr lang="zh-CN" altLang="zh-CN" sz="2800" spc="-100" dirty="0">
                    <a:effectLst/>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spc="-100" dirty="0">
                    <a:effectLst/>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spc="-100" dirty="0">
                    <a:effectLst/>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spc="-100" dirty="0">
                    <a:effectLst/>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&lt;0</a:t>
                </a:r>
                <a:r>
                  <a:rPr lang="zh-CN" altLang="zh-CN" sz="2800" spc="-100" dirty="0">
                    <a:effectLst/>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d>
                      <m:dPr>
                        <m:ctrlPr>
                          <a:rPr lang="zh-CN" altLang="zh-CN" sz="2800" i="1" spc="-100">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i="1" spc="-1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spc="-100">
                            <a:effectLst/>
                            <a:latin typeface="Cambria Math" panose="02040503050406030204" pitchFamily="18" charset="0"/>
                            <a:ea typeface="宋体" panose="02010600030101010101" pitchFamily="2" charset="-122"/>
                            <a:cs typeface="Times New Roman" panose="02020603050405020304" pitchFamily="18" charset="0"/>
                          </a:rPr>
                          <m:t>∞</m:t>
                        </m:r>
                        <m:r>
                          <a:rPr lang="zh-CN" altLang="zh-CN" sz="2800" spc="-1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spc="-100">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spc="-100">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spc="-100">
                                <a:effectLst/>
                                <a:latin typeface="Cambria Math" panose="02040503050406030204" pitchFamily="18" charset="0"/>
                                <a:ea typeface="宋体" panose="02010600030101010101" pitchFamily="2" charset="-122"/>
                                <a:cs typeface="Times New Roman" panose="02020603050405020304" pitchFamily="18" charset="0"/>
                              </a:rPr>
                              <m:t>6</m:t>
                            </m:r>
                          </m:num>
                          <m:den>
                            <m:r>
                              <a:rPr lang="en-US" altLang="zh-CN" sz="2800" i="1" spc="-100">
                                <a:effectLst/>
                                <a:latin typeface="Cambria Math" panose="02040503050406030204" pitchFamily="18" charset="0"/>
                                <a:ea typeface="宋体" panose="02010600030101010101" pitchFamily="2" charset="-122"/>
                                <a:cs typeface="Times New Roman" panose="02020603050405020304" pitchFamily="18" charset="0"/>
                              </a:rPr>
                              <m:t>𝑎</m:t>
                            </m:r>
                          </m:den>
                        </m:f>
                      </m:e>
                    </m:d>
                    <m:r>
                      <a:rPr lang="zh-CN" altLang="zh-CN" sz="2800" spc="-100">
                        <a:effectLst/>
                        <a:latin typeface="Cambria Math" panose="02040503050406030204" pitchFamily="18" charset="0"/>
                        <a:ea typeface="仿宋" panose="02010609060101010101" pitchFamily="49" charset="-122"/>
                        <a:cs typeface="Times New Roman" panose="02020603050405020304" pitchFamily="18" charset="0"/>
                      </a:rPr>
                      <m:t>，</m:t>
                    </m:r>
                  </m:oMath>
                </a14:m>
                <a:endParaRPr lang="zh-CN" altLang="zh-CN" sz="2800" spc="-1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，由对集合</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的分析知</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NEU-BZ"/>
                    <a:ea typeface="宋体" panose="02010600030101010101" pitchFamily="2" charset="-122"/>
                    <a:cs typeface="宋体" panose="02010600030101010101" pitchFamily="2" charset="-122"/>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Lucida Sans Unicode" panose="020B0602030504020204" pitchFamily="34" charset="0"/>
                    <a:ea typeface="Arial Unicode MS" panose="020B0604020202020204" pitchFamily="34"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错误，</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正确；</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6</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，此时</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正确；</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NEU-BZ"/>
                    <a:ea typeface="宋体" panose="02010600030101010101" pitchFamily="2" charset="-122"/>
                    <a:cs typeface="宋体" panose="02010600030101010101" pitchFamily="2" charset="-122"/>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MS Mincho" panose="02020609040205080304" pitchFamily="49" charset="-128"/>
                    <a:ea typeface="宋体" panose="02010600030101010101" pitchFamily="2" charset="-122"/>
                    <a:cs typeface="MS Mincho" panose="02020609040205080304" pitchFamily="49" charset="-128"/>
                  </a:rPr>
                  <a:t>∁</a:t>
                </a:r>
                <a:r>
                  <a:rPr lang="en-US" altLang="zh-CN" sz="2800" b="1" baseline="-25000" dirty="0" err="1">
                    <a:effectLst/>
                    <a:latin typeface="Times New Roman" panose="02020603050405020304" pitchFamily="18" charset="0"/>
                    <a:ea typeface="宋体" panose="02010600030101010101" pitchFamily="2" charset="-122"/>
                    <a:cs typeface="Times New Roman" panose="02020603050405020304" pitchFamily="18" charset="0"/>
                  </a:rPr>
                  <a:t>R</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正确</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37" name="矩形 36"/>
              <p:cNvSpPr>
                <a:spLocks noRot="1" noChangeAspect="1" noMove="1" noResize="1" noEditPoints="1" noAdjustHandles="1" noChangeArrowheads="1" noChangeShapeType="1" noTextEdit="1"/>
              </p:cNvSpPr>
              <p:nvPr/>
            </p:nvSpPr>
            <p:spPr>
              <a:xfrm>
                <a:off x="407368" y="579598"/>
                <a:ext cx="11224892" cy="4937634"/>
              </a:xfrm>
              <a:prstGeom prst="rect">
                <a:avLst/>
              </a:prstGeom>
              <a:blipFill rotWithShape="0">
                <a:blip r:embed="rId20"/>
                <a:stretch>
                  <a:fillRect l="-1141" b="-988"/>
                </a:stretch>
              </a:blipFill>
            </p:spPr>
            <p:txBody>
              <a:bodyPr/>
              <a:lstStyle/>
              <a:p>
                <a:r>
                  <a:rPr lang="zh-CN" altLang="en-US">
                    <a:noFill/>
                  </a:rPr>
                  <a:t> </a:t>
                </a:r>
              </a:p>
            </p:txBody>
          </p:sp>
        </mc:Fallback>
      </mc:AlternateContent>
      <p:sp>
        <p:nvSpPr>
          <p:cNvPr id="30" name="圆角矩形 29">
            <a:hlinkClick r:id="rId21" action="ppaction://hlinksldjump"/>
          </p:cNvPr>
          <p:cNvSpPr/>
          <p:nvPr/>
        </p:nvSpPr>
        <p:spPr>
          <a:xfrm>
            <a:off x="8193540"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16</a:t>
            </a:r>
            <a:endParaRPr kumimoji="1" lang="zh-CN" altLang="en-US" sz="1600" dirty="0">
              <a:solidFill>
                <a:schemeClr val="bg1"/>
              </a:solidFill>
            </a:endParaRPr>
          </a:p>
        </p:txBody>
      </p:sp>
    </p:spTree>
    <p:extLst>
      <p:ext uri="{BB962C8B-B14F-4D97-AF65-F5344CB8AC3E}">
        <p14:creationId xmlns:p14="http://schemas.microsoft.com/office/powerpoint/2010/main" val="1275881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linds(horizontal)">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0" y="-7620"/>
            <a:ext cx="12192000" cy="6127750"/>
            <a:chOff x="0" y="-7620"/>
            <a:chExt cx="12192000" cy="6127750"/>
          </a:xfrm>
        </p:grpSpPr>
        <p:sp>
          <p:nvSpPr>
            <p:cNvPr id="26" name="任意多边形 25"/>
            <p:cNvSpPr/>
            <p:nvPr/>
          </p:nvSpPr>
          <p:spPr>
            <a:xfrm>
              <a:off x="0" y="1"/>
              <a:ext cx="5325555" cy="2428270"/>
            </a:xfrm>
            <a:custGeom>
              <a:avLst/>
              <a:gdLst>
                <a:gd name="connsiteX0" fmla="*/ 0 w 5325555"/>
                <a:gd name="connsiteY0" fmla="*/ 0 h 2428270"/>
                <a:gd name="connsiteX1" fmla="*/ 1370305 w 5325555"/>
                <a:gd name="connsiteY1" fmla="*/ 0 h 2428270"/>
                <a:gd name="connsiteX2" fmla="*/ 4201641 w 5325555"/>
                <a:gd name="connsiteY2" fmla="*/ 2177264 h 2428270"/>
                <a:gd name="connsiteX3" fmla="*/ 5325555 w 5325555"/>
                <a:gd name="connsiteY3" fmla="*/ 2177264 h 2428270"/>
                <a:gd name="connsiteX4" fmla="*/ 5325555 w 5325555"/>
                <a:gd name="connsiteY4" fmla="*/ 2428270 h 2428270"/>
                <a:gd name="connsiteX5" fmla="*/ 0 w 5325555"/>
                <a:gd name="connsiteY5" fmla="*/ 2428270 h 242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25555" h="2428270">
                  <a:moveTo>
                    <a:pt x="0" y="0"/>
                  </a:moveTo>
                  <a:lnTo>
                    <a:pt x="1370305" y="0"/>
                  </a:lnTo>
                  <a:lnTo>
                    <a:pt x="4201641" y="2177264"/>
                  </a:lnTo>
                  <a:lnTo>
                    <a:pt x="5325555" y="2177264"/>
                  </a:lnTo>
                  <a:lnTo>
                    <a:pt x="5325555" y="2428270"/>
                  </a:lnTo>
                  <a:lnTo>
                    <a:pt x="0" y="2428270"/>
                  </a:lnTo>
                  <a:close/>
                </a:path>
              </a:pathLst>
            </a:custGeom>
            <a:solidFill>
              <a:srgbClr val="1093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a:off x="8056500" y="2051050"/>
              <a:ext cx="4135500" cy="3396195"/>
            </a:xfrm>
            <a:custGeom>
              <a:avLst/>
              <a:gdLst>
                <a:gd name="connsiteX0" fmla="*/ 4135500 w 4135500"/>
                <a:gd name="connsiteY0" fmla="*/ 0 h 3396195"/>
                <a:gd name="connsiteX1" fmla="*/ 4135500 w 4135500"/>
                <a:gd name="connsiteY1" fmla="*/ 3396195 h 3396195"/>
                <a:gd name="connsiteX2" fmla="*/ 0 w 4135500"/>
                <a:gd name="connsiteY2" fmla="*/ 3396195 h 3396195"/>
              </a:gdLst>
              <a:ahLst/>
              <a:cxnLst>
                <a:cxn ang="0">
                  <a:pos x="connsiteX0" y="connsiteY0"/>
                </a:cxn>
                <a:cxn ang="0">
                  <a:pos x="connsiteX1" y="connsiteY1"/>
                </a:cxn>
                <a:cxn ang="0">
                  <a:pos x="connsiteX2" y="connsiteY2"/>
                </a:cxn>
              </a:cxnLst>
              <a:rect l="l" t="t" r="r" b="b"/>
              <a:pathLst>
                <a:path w="4135500" h="3396195">
                  <a:moveTo>
                    <a:pt x="4135500" y="0"/>
                  </a:moveTo>
                  <a:lnTo>
                    <a:pt x="4135500" y="3396195"/>
                  </a:lnTo>
                  <a:lnTo>
                    <a:pt x="0" y="3396195"/>
                  </a:lnTo>
                  <a:close/>
                </a:path>
              </a:pathLst>
            </a:custGeom>
            <a:solidFill>
              <a:srgbClr val="109397"/>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solidFill>
                  <a:prstClr val="white"/>
                </a:solidFill>
              </a:endParaRPr>
            </a:p>
          </p:txBody>
        </p:sp>
        <p:sp>
          <p:nvSpPr>
            <p:cNvPr id="36" name="任意多边形 35"/>
            <p:cNvSpPr/>
            <p:nvPr/>
          </p:nvSpPr>
          <p:spPr>
            <a:xfrm>
              <a:off x="4798695" y="5380355"/>
              <a:ext cx="2216785" cy="739775"/>
            </a:xfrm>
            <a:custGeom>
              <a:avLst/>
              <a:gdLst>
                <a:gd name="connsiteX0" fmla="*/ 0 w 3491"/>
                <a:gd name="connsiteY0" fmla="*/ 0 h 1165"/>
                <a:gd name="connsiteX1" fmla="*/ 2154 w 3491"/>
                <a:gd name="connsiteY1" fmla="*/ 0 h 1165"/>
                <a:gd name="connsiteX2" fmla="*/ 3491 w 3491"/>
                <a:gd name="connsiteY2" fmla="*/ 1165 h 1165"/>
                <a:gd name="connsiteX3" fmla="*/ 1271 w 3491"/>
                <a:gd name="connsiteY3" fmla="*/ 1150 h 1165"/>
                <a:gd name="connsiteX4" fmla="*/ 0 w 3491"/>
                <a:gd name="connsiteY4" fmla="*/ 0 h 1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1" h="1165">
                  <a:moveTo>
                    <a:pt x="0" y="0"/>
                  </a:moveTo>
                  <a:lnTo>
                    <a:pt x="2154" y="0"/>
                  </a:lnTo>
                  <a:lnTo>
                    <a:pt x="3491" y="1165"/>
                  </a:lnTo>
                  <a:lnTo>
                    <a:pt x="1271" y="1150"/>
                  </a:lnTo>
                  <a:lnTo>
                    <a:pt x="0" y="0"/>
                  </a:lnTo>
                  <a:close/>
                </a:path>
              </a:pathLst>
            </a:custGeom>
            <a:solidFill>
              <a:srgbClr val="07646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34" name="任意多边形 33"/>
            <p:cNvSpPr/>
            <p:nvPr/>
          </p:nvSpPr>
          <p:spPr>
            <a:xfrm>
              <a:off x="0" y="2051050"/>
              <a:ext cx="11557000" cy="3385185"/>
            </a:xfrm>
            <a:custGeom>
              <a:avLst/>
              <a:gdLst>
                <a:gd name="connsiteX0" fmla="*/ 0 w 18200"/>
                <a:gd name="connsiteY0" fmla="*/ 0 h 5331"/>
                <a:gd name="connsiteX1" fmla="*/ 18200 w 18200"/>
                <a:gd name="connsiteY1" fmla="*/ 6 h 5331"/>
                <a:gd name="connsiteX2" fmla="*/ 11720 w 18200"/>
                <a:gd name="connsiteY2" fmla="*/ 5331 h 5331"/>
                <a:gd name="connsiteX3" fmla="*/ 0 w 18200"/>
                <a:gd name="connsiteY3" fmla="*/ 5330 h 5331"/>
                <a:gd name="connsiteX4" fmla="*/ 0 w 18200"/>
                <a:gd name="connsiteY4" fmla="*/ 0 h 5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0" h="5331">
                  <a:moveTo>
                    <a:pt x="0" y="0"/>
                  </a:moveTo>
                  <a:lnTo>
                    <a:pt x="18200" y="6"/>
                  </a:lnTo>
                  <a:lnTo>
                    <a:pt x="11720" y="5331"/>
                  </a:lnTo>
                  <a:lnTo>
                    <a:pt x="0" y="5330"/>
                  </a:lnTo>
                  <a:lnTo>
                    <a:pt x="0" y="0"/>
                  </a:lnTo>
                  <a:close/>
                </a:path>
              </a:pathLst>
            </a:custGeom>
            <a:solidFill>
              <a:srgbClr val="05828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tLang="zh-CN">
                <a:solidFill>
                  <a:prstClr val="white"/>
                </a:solidFill>
              </a:endParaRPr>
            </a:p>
          </p:txBody>
        </p:sp>
        <p:grpSp>
          <p:nvGrpSpPr>
            <p:cNvPr id="28" name="组合 27"/>
            <p:cNvGrpSpPr/>
            <p:nvPr/>
          </p:nvGrpSpPr>
          <p:grpSpPr>
            <a:xfrm>
              <a:off x="10625455" y="548640"/>
              <a:ext cx="1321435" cy="762000"/>
              <a:chOff x="15828" y="1658"/>
              <a:chExt cx="2081" cy="1200"/>
            </a:xfrm>
          </p:grpSpPr>
          <p:sp>
            <p:nvSpPr>
              <p:cNvPr id="2" name="矩形 1"/>
              <p:cNvSpPr/>
              <p:nvPr/>
            </p:nvSpPr>
            <p:spPr>
              <a:xfrm>
                <a:off x="15828" y="1658"/>
                <a:ext cx="2081" cy="1200"/>
              </a:xfrm>
              <a:prstGeom prst="rect">
                <a:avLst/>
              </a:prstGeom>
              <a:noFill/>
              <a:ln w="3175">
                <a:solidFill>
                  <a:schemeClr val="bg1">
                    <a:lumMod val="6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任意多边形 3"/>
              <p:cNvSpPr/>
              <p:nvPr/>
            </p:nvSpPr>
            <p:spPr>
              <a:xfrm>
                <a:off x="16504" y="1867"/>
                <a:ext cx="728" cy="80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chemeClr val="bg1">
                  <a:lumMod val="65000"/>
                </a:schemeClr>
              </a:solidFill>
              <a:ln w="12700" cap="flat" cmpd="sng" algn="ctr">
                <a:noFill/>
                <a:prstDash val="solid"/>
                <a:miter lim="800000"/>
              </a:ln>
              <a:effectLst/>
            </p:spPr>
            <p:txBody>
              <a:bodyPr rtlCol="0" anchor="ctr"/>
              <a:lstStyle/>
              <a:p>
                <a:pPr algn="ctr">
                  <a:defRPr/>
                </a:pPr>
                <a:endParaRPr lang="zh-CN" altLang="en-US" kern="0" dirty="0">
                  <a:solidFill>
                    <a:prstClr val="white">
                      <a:lumMod val="50000"/>
                    </a:prstClr>
                  </a:solidFill>
                  <a:latin typeface="微软雅黑" panose="020B0503020204020204" charset="-122"/>
                </a:endParaRPr>
              </a:p>
            </p:txBody>
          </p:sp>
        </p:grpSp>
        <p:sp>
          <p:nvSpPr>
            <p:cNvPr id="35" name="任意多边形 34"/>
            <p:cNvSpPr/>
            <p:nvPr/>
          </p:nvSpPr>
          <p:spPr>
            <a:xfrm>
              <a:off x="5612130" y="2051050"/>
              <a:ext cx="6303645" cy="4069080"/>
            </a:xfrm>
            <a:custGeom>
              <a:avLst/>
              <a:gdLst>
                <a:gd name="connsiteX0" fmla="*/ 7768 w 9927"/>
                <a:gd name="connsiteY0" fmla="*/ 0 h 6408"/>
                <a:gd name="connsiteX1" fmla="*/ 9927 w 9927"/>
                <a:gd name="connsiteY1" fmla="*/ 0 h 6408"/>
                <a:gd name="connsiteX2" fmla="*/ 2215 w 9927"/>
                <a:gd name="connsiteY2" fmla="*/ 6405 h 6408"/>
                <a:gd name="connsiteX3" fmla="*/ 0 w 9927"/>
                <a:gd name="connsiteY3" fmla="*/ 6408 h 6408"/>
                <a:gd name="connsiteX4" fmla="*/ 7768 w 9927"/>
                <a:gd name="connsiteY4" fmla="*/ 0 h 6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27" h="6408">
                  <a:moveTo>
                    <a:pt x="7768" y="0"/>
                  </a:moveTo>
                  <a:lnTo>
                    <a:pt x="9927" y="0"/>
                  </a:lnTo>
                  <a:lnTo>
                    <a:pt x="2215" y="6405"/>
                  </a:lnTo>
                  <a:lnTo>
                    <a:pt x="0" y="6408"/>
                  </a:lnTo>
                  <a:lnTo>
                    <a:pt x="7768" y="0"/>
                  </a:lnTo>
                  <a:close/>
                </a:path>
              </a:pathLst>
            </a:custGeom>
            <a:solidFill>
              <a:srgbClr val="11A1A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grpSp>
          <p:nvGrpSpPr>
            <p:cNvPr id="48" name="组合 47"/>
            <p:cNvGrpSpPr/>
            <p:nvPr/>
          </p:nvGrpSpPr>
          <p:grpSpPr>
            <a:xfrm>
              <a:off x="335280" y="-7620"/>
              <a:ext cx="3187700" cy="1948180"/>
              <a:chOff x="528" y="-12"/>
              <a:chExt cx="5020" cy="3068"/>
            </a:xfrm>
          </p:grpSpPr>
          <p:cxnSp>
            <p:nvCxnSpPr>
              <p:cNvPr id="38" name="直接连接符 37"/>
              <p:cNvCxnSpPr/>
              <p:nvPr/>
            </p:nvCxnSpPr>
            <p:spPr>
              <a:xfrm>
                <a:off x="1548" y="-1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39" name="直接连接符 38"/>
              <p:cNvCxnSpPr/>
              <p:nvPr/>
            </p:nvCxnSpPr>
            <p:spPr>
              <a:xfrm>
                <a:off x="1095" y="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1" name="直接连接符 40"/>
              <p:cNvCxnSpPr/>
              <p:nvPr/>
            </p:nvCxnSpPr>
            <p:spPr>
              <a:xfrm>
                <a:off x="528" y="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grpSp>
        <p:grpSp>
          <p:nvGrpSpPr>
            <p:cNvPr id="47" name="组合 46"/>
            <p:cNvGrpSpPr/>
            <p:nvPr/>
          </p:nvGrpSpPr>
          <p:grpSpPr>
            <a:xfrm>
              <a:off x="8470900" y="2982595"/>
              <a:ext cx="3542030" cy="2462530"/>
              <a:chOff x="12775" y="3925"/>
              <a:chExt cx="6688" cy="4650"/>
            </a:xfrm>
          </p:grpSpPr>
          <p:cxnSp>
            <p:nvCxnSpPr>
              <p:cNvPr id="43" name="直接连接符 42"/>
              <p:cNvCxnSpPr/>
              <p:nvPr/>
            </p:nvCxnSpPr>
            <p:spPr>
              <a:xfrm flipV="1">
                <a:off x="12775"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4" name="直接连接符 43"/>
              <p:cNvCxnSpPr/>
              <p:nvPr/>
            </p:nvCxnSpPr>
            <p:spPr>
              <a:xfrm flipV="1">
                <a:off x="13342"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6" name="直接连接符 45"/>
              <p:cNvCxnSpPr/>
              <p:nvPr/>
            </p:nvCxnSpPr>
            <p:spPr>
              <a:xfrm flipV="1">
                <a:off x="13795"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grpSp>
        <p:sp>
          <p:nvSpPr>
            <p:cNvPr id="29" name="矩形 28"/>
            <p:cNvSpPr/>
            <p:nvPr/>
          </p:nvSpPr>
          <p:spPr>
            <a:xfrm>
              <a:off x="623392" y="3201367"/>
              <a:ext cx="8448675" cy="923330"/>
            </a:xfrm>
            <a:prstGeom prst="rect">
              <a:avLst/>
            </a:prstGeom>
          </p:spPr>
          <p:txBody>
            <a:bodyPr wrap="square">
              <a:spAutoFit/>
            </a:bodyPr>
            <a:lstStyle/>
            <a:p>
              <a:r>
                <a:rPr lang="en-US" altLang="zh-CN" sz="5400" b="1" spc="100">
                  <a:solidFill>
                    <a:prstClr val="white"/>
                  </a:solidFill>
                </a:rPr>
                <a:t>THANKS</a:t>
              </a:r>
              <a:endParaRPr lang="zh-CN" altLang="en-US" sz="5400" b="1" spc="100">
                <a:solidFill>
                  <a:prstClr val="white"/>
                </a:solidFill>
              </a:endParaRPr>
            </a:p>
          </p:txBody>
        </p:sp>
        <p:sp>
          <p:nvSpPr>
            <p:cNvPr id="40" name="矩形 39"/>
            <p:cNvSpPr/>
            <p:nvPr/>
          </p:nvSpPr>
          <p:spPr>
            <a:xfrm>
              <a:off x="645788" y="2649754"/>
              <a:ext cx="1415772" cy="461665"/>
            </a:xfrm>
            <a:prstGeom prst="rect">
              <a:avLst/>
            </a:prstGeom>
          </p:spPr>
          <p:txBody>
            <a:bodyPr wrap="none">
              <a:spAutoFit/>
            </a:bodyPr>
            <a:lstStyle/>
            <a:p>
              <a:r>
                <a:rPr lang="zh-CN" altLang="en-US" sz="2400" smtClean="0">
                  <a:solidFill>
                    <a:prstClr val="white"/>
                  </a:solidFill>
                  <a:latin typeface="华文细黑" panose="02010600040101010101" pitchFamily="2" charset="-122"/>
                  <a:ea typeface="华文细黑" panose="02010600040101010101" pitchFamily="2" charset="-122"/>
                </a:rPr>
                <a:t>本课结束</a:t>
              </a:r>
              <a:endParaRPr lang="zh-CN" altLang="en-US">
                <a:solidFill>
                  <a:prstClr val="black"/>
                </a:solidFill>
              </a:endParaRPr>
            </a:p>
          </p:txBody>
        </p:sp>
      </p:grpSp>
    </p:spTree>
    <p:extLst>
      <p:ext uri="{BB962C8B-B14F-4D97-AF65-F5344CB8AC3E}">
        <p14:creationId xmlns:p14="http://schemas.microsoft.com/office/powerpoint/2010/main" val="27835153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ags/tag2.xml><?xml version="1.0" encoding="utf-8"?>
<p:tagLst xmlns:a="http://schemas.openxmlformats.org/drawingml/2006/main" xmlns:r="http://schemas.openxmlformats.org/officeDocument/2006/relationships" xmlns:p="http://schemas.openxmlformats.org/presentationml/2006/main">
  <p:tag name="KSO_WM_SLIDE_LAYOUT_INFO" val="{&quot;backgroundInfo&quot;:[{&quot;bottom&quot;:0.13333333999999999,&quot;bottomAbs&quot;:false,&quot;left&quot;:0,&quot;leftAbs&quot;:false,&quot;right&quot;:0,&quot;rightAbs&quot;:false,&quot;top&quot;:0.13333333999999999,&quot;topAbs&quot;:false,&quot;type&quot;:&quot;belt&quot;}],&quot;direction&quot;:1,&quot;id&quot;:&quot;2021-04-01T15:31:16&quot;,&quot;maxSize&quot;:{&quot;size1&quot;:53.752764315530655},&quot;minSize&quot;:{&quot;size1&quot;:39.952764315530658},&quot;normalSize&quot;:{&quot;size1&quot;:51.827764315530658},&quot;subLayout&quot;:[{&quot;id&quot;:&quot;2021-04-01T15:31:16&quot;,&quot;maxSize&quot;:{&quot;size1&quot;:46.700032438164691},&quot;minSize&quot;:{&quot;size1&quot;:33.300032438164685},&quot;normalSize&quot;:{&quot;size1&quot;:34.666699104831352},&quot;subLayout&quot;:[{&quot;id&quot;:&quot;2021-04-01T15:31:16&quot;,&quot;margin&quot;:{&quot;bottom&quot;:0,&quot;left&quot;:2.5399999618530273,&quot;right&quot;:0.84700000286102295,&quot;top&quot;:4.6570000648498535},&quot;type&quot;:0},{&quot;id&quot;:&quot;2021-04-01T15:31:16&quot;,&quot;margin&quot;:{&quot;bottom&quot;:4.6570000648498535,&quot;left&quot;:2.5399999618530273,&quot;right&quot;:0.84700000286102295,&quot;top&quot;:0.42300000786781311},&quot;type&quot;:0}],&quot;type&quot;:0},{&quot;id&quot;:&quot;2021-04-01T15:31:16&quot;,&quot;margin&quot;:{&quot;bottom&quot;:4.6570000648498535,&quot;left&quot;:0,&quot;right&quot;:2.5399999618530273,&quot;top&quot;:4.6570000648498535},&quot;type&quot;:0}],&quot;type&quot;:0}"/>
  <p:tag name="KSO_WM_SLIDE_BACKGROUND" val="[&quot;belt&quot;]"/>
  <p:tag name="KSO_WM_SLIDE_RATIO" val="1.777778"/>
  <p:tag name="KSO_WM_CHIP_INFOS" val="{&quot;type&quot;:0,&quot;layout_type&quot;:&quot;leftright&quot;,&quot;layout_feature&quot;:1,&quot;aspect_ratio&quot;:&quot;4:3&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7f302024b822ad86e02055"/>
  <p:tag name="KSO_WM_CHIP_FILLPROP" val="[[{&quot;text_align&quot;:&quot;lb&quot;,&quot;text_direction&quot;:&quot;horizontal&quot;,&quot;support_big_font&quot;:false,&quot;fill_id&quot;:&quot;791bdf8845fc45f7970391de15c86b30&quot;,&quot;fill_align&quot;:&quot;lb&quot;,&quot;chip_types&quot;:[&quot;header&quot;]},{&quot;text_align&quot;:&quot;lt&quot;,&quot;text_direction&quot;:&quot;horizontal&quot;,&quot;support_big_font&quot;:false,&quot;fill_id&quot;:&quot;326ee97c51d0484ebad35b28f9446700&quot;,&quot;fill_align&quot;:&quot;lt&quot;,&quot;chip_types&quot;:[&quot;text&quot;]},{&quot;text_align&quot;:&quot;lm&quot;,&quot;text_direction&quot;:&quot;horizontal&quot;,&quot;support_features&quot;:[&quot;collage&quot;,&quot;carousel&quot;,&quot;creativecrop&quot;],&quot;support_big_font&quot;:false,&quot;fill_id&quot;:&quot;19d39c0d7515444fb282878255f54cd2&quot;,&quot;fill_align&quot;:&quot;cm&quot;,&quot;chip_types&quot;:[&quot;diagram&quot;,&quot;pictext&quot;,&quot;text&quot;,&quot;picture&quot;,&quot;chart&quot;,&quot;table&quot;,&quot;video&quot;]}]]"/>
  <p:tag name="KSO_WM_SLIDE_ID" val="diagram2021204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720*396"/>
  <p:tag name="KSO_WM_SLIDE_POSITION" val="0*71"/>
  <p:tag name="KSO_WM_TAG_VERSION" val="1.0"/>
  <p:tag name="KSO_WM_BEAUTIFY_FLAG" val="#wm#"/>
  <p:tag name="KSO_WM_TEMPLATE_CATEGORY" val="diagram"/>
  <p:tag name="KSO_WM_TEMPLATE_INDEX" val="20212040"/>
  <p:tag name="KSO_WM_SLIDE_LAYOUT" val="a_d_f"/>
  <p:tag name="KSO_WM_SLIDE_LAYOUT_CNT" val="1_1_1"/>
  <p:tag name="KSO_WM_CHIP_GROUPID" val="5e7f302024b822ad86e02054"/>
  <p:tag name="KSO_WM_CHIP_DECFILLPROP" val="[]"/>
  <p:tag name="KSO_WM_SLIDE_CAN_ADD_NAVIGATION" val="1"/>
  <p:tag name="KSO_WM_SLIDE_BK_DARK_LIGHT" val="2"/>
  <p:tag name="KSO_WM_SLIDE_BACKGROUND_TYPE" val="belt"/>
  <p:tag name="KSO_WM_SLIDE_SUPPORT_FEATURE_TYPE" val="7"/>
  <p:tag name="KSO_WM_TEMPLATE_ASSEMBLE_XID" val="60656f274054ed1e2fb80489"/>
  <p:tag name="KSO_WM_TEMPLATE_ASSEMBLE_GROUPID" val="60656f274054ed1e2fb80489"/>
</p:tagLst>
</file>

<file path=ppt/tags/tag3.xml><?xml version="1.0" encoding="utf-8"?>
<p:tagLst xmlns:a="http://schemas.openxmlformats.org/drawingml/2006/main" xmlns:r="http://schemas.openxmlformats.org/officeDocument/2006/relationships" xmlns:p="http://schemas.openxmlformats.org/presentationml/2006/main">
  <p:tag name="KSO_WM_SLIDE_LAYOUT_INFO" val="{&quot;backgroundInfo&quot;:[{&quot;bottom&quot;:0.13333333999999999,&quot;bottomAbs&quot;:false,&quot;left&quot;:0,&quot;leftAbs&quot;:false,&quot;right&quot;:0,&quot;rightAbs&quot;:false,&quot;top&quot;:0.13333333999999999,&quot;topAbs&quot;:false,&quot;type&quot;:&quot;belt&quot;}],&quot;direction&quot;:1,&quot;id&quot;:&quot;2021-04-01T15:31:16&quot;,&quot;maxSize&quot;:{&quot;size1&quot;:53.752764315530655},&quot;minSize&quot;:{&quot;size1&quot;:39.952764315530658},&quot;normalSize&quot;:{&quot;size1&quot;:51.827764315530658},&quot;subLayout&quot;:[{&quot;id&quot;:&quot;2021-04-01T15:31:16&quot;,&quot;maxSize&quot;:{&quot;size1&quot;:46.700032438164691},&quot;minSize&quot;:{&quot;size1&quot;:33.300032438164685},&quot;normalSize&quot;:{&quot;size1&quot;:34.666699104831352},&quot;subLayout&quot;:[{&quot;id&quot;:&quot;2021-04-01T15:31:16&quot;,&quot;margin&quot;:{&quot;bottom&quot;:0,&quot;left&quot;:2.5399999618530273,&quot;right&quot;:0.84700000286102295,&quot;top&quot;:4.6570000648498535},&quot;type&quot;:0},{&quot;id&quot;:&quot;2021-04-01T15:31:16&quot;,&quot;margin&quot;:{&quot;bottom&quot;:4.6570000648498535,&quot;left&quot;:2.5399999618530273,&quot;right&quot;:0.84700000286102295,&quot;top&quot;:0.42300000786781311},&quot;type&quot;:0}],&quot;type&quot;:0},{&quot;id&quot;:&quot;2021-04-01T15:31:16&quot;,&quot;margin&quot;:{&quot;bottom&quot;:4.6570000648498535,&quot;left&quot;:0,&quot;right&quot;:2.5399999618530273,&quot;top&quot;:4.6570000648498535},&quot;type&quot;:0}],&quot;type&quot;:0}"/>
  <p:tag name="KSO_WM_SLIDE_BACKGROUND" val="[&quot;belt&quot;]"/>
  <p:tag name="KSO_WM_SLIDE_RATIO" val="1.777778"/>
  <p:tag name="KSO_WM_CHIP_INFOS" val="{&quot;type&quot;:0,&quot;layout_type&quot;:&quot;leftright&quot;,&quot;layout_feature&quot;:1,&quot;aspect_ratio&quot;:&quot;4:3&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7f302024b822ad86e02055"/>
  <p:tag name="KSO_WM_CHIP_FILLPROP" val="[[{&quot;text_align&quot;:&quot;lb&quot;,&quot;text_direction&quot;:&quot;horizontal&quot;,&quot;support_big_font&quot;:false,&quot;fill_id&quot;:&quot;791bdf8845fc45f7970391de15c86b30&quot;,&quot;fill_align&quot;:&quot;lb&quot;,&quot;chip_types&quot;:[&quot;header&quot;]},{&quot;text_align&quot;:&quot;lt&quot;,&quot;text_direction&quot;:&quot;horizontal&quot;,&quot;support_big_font&quot;:false,&quot;fill_id&quot;:&quot;326ee97c51d0484ebad35b28f9446700&quot;,&quot;fill_align&quot;:&quot;lt&quot;,&quot;chip_types&quot;:[&quot;text&quot;]},{&quot;text_align&quot;:&quot;lm&quot;,&quot;text_direction&quot;:&quot;horizontal&quot;,&quot;support_features&quot;:[&quot;collage&quot;,&quot;carousel&quot;,&quot;creativecrop&quot;],&quot;support_big_font&quot;:false,&quot;fill_id&quot;:&quot;19d39c0d7515444fb282878255f54cd2&quot;,&quot;fill_align&quot;:&quot;cm&quot;,&quot;chip_types&quot;:[&quot;diagram&quot;,&quot;pictext&quot;,&quot;text&quot;,&quot;picture&quot;,&quot;chart&quot;,&quot;table&quot;,&quot;video&quot;]}]]"/>
  <p:tag name="KSO_WM_SLIDE_ID" val="diagram2021204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720*396"/>
  <p:tag name="KSO_WM_SLIDE_POSITION" val="0*71"/>
  <p:tag name="KSO_WM_TAG_VERSION" val="1.0"/>
  <p:tag name="KSO_WM_BEAUTIFY_FLAG" val="#wm#"/>
  <p:tag name="KSO_WM_TEMPLATE_CATEGORY" val="diagram"/>
  <p:tag name="KSO_WM_TEMPLATE_INDEX" val="20212040"/>
  <p:tag name="KSO_WM_SLIDE_LAYOUT" val="a_d_f"/>
  <p:tag name="KSO_WM_SLIDE_LAYOUT_CNT" val="1_1_1"/>
  <p:tag name="KSO_WM_CHIP_GROUPID" val="5e7f302024b822ad86e02054"/>
  <p:tag name="KSO_WM_CHIP_DECFILLPROP" val="[]"/>
  <p:tag name="KSO_WM_SLIDE_CAN_ADD_NAVIGATION" val="1"/>
  <p:tag name="KSO_WM_SLIDE_BK_DARK_LIGHT" val="2"/>
  <p:tag name="KSO_WM_SLIDE_BACKGROUND_TYPE" val="belt"/>
  <p:tag name="KSO_WM_SLIDE_SUPPORT_FEATURE_TYPE" val="7"/>
  <p:tag name="KSO_WM_TEMPLATE_ASSEMBLE_XID" val="60656f274054ed1e2fb80489"/>
  <p:tag name="KSO_WM_TEMPLATE_ASSEMBLE_GROUPID" val="60656f274054ed1e2fb80489"/>
</p:tagLst>
</file>

<file path=ppt/theme/theme1.xml><?xml version="1.0" encoding="utf-8"?>
<a:theme xmlns:a="http://schemas.openxmlformats.org/drawingml/2006/main" name="1_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411</TotalTime>
  <Words>3503</Words>
  <Application>Microsoft Office PowerPoint</Application>
  <PresentationFormat>宽屏</PresentationFormat>
  <Paragraphs>824</Paragraphs>
  <Slides>54</Slides>
  <Notes>18</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54</vt:i4>
      </vt:variant>
    </vt:vector>
  </HeadingPairs>
  <TitlesOfParts>
    <vt:vector size="73" baseType="lpstr">
      <vt:lpstr>Arial Unicode MS</vt:lpstr>
      <vt:lpstr>Microsoft YaHei UI</vt:lpstr>
      <vt:lpstr>MiSans Semibold</vt:lpstr>
      <vt:lpstr>MS Mincho</vt:lpstr>
      <vt:lpstr>NEU-BZ</vt:lpstr>
      <vt:lpstr>仿宋</vt:lpstr>
      <vt:lpstr>黑体</vt:lpstr>
      <vt:lpstr>华文细黑</vt:lpstr>
      <vt:lpstr>楷体</vt:lpstr>
      <vt:lpstr>隶书</vt:lpstr>
      <vt:lpstr>宋体</vt:lpstr>
      <vt:lpstr>微软雅黑</vt:lpstr>
      <vt:lpstr>新宋体</vt:lpstr>
      <vt:lpstr>Arial</vt:lpstr>
      <vt:lpstr>Calibri</vt:lpstr>
      <vt:lpstr>Cambria Math</vt:lpstr>
      <vt:lpstr>Lucida Sans Unicode</vt:lpstr>
      <vt:lpstr>Times New Roman</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数学课件</dc:title>
  <dc:creator>金榜苑</dc:creator>
  <cp:lastModifiedBy>Administrator</cp:lastModifiedBy>
  <cp:revision>62</cp:revision>
  <dcterms:created xsi:type="dcterms:W3CDTF">2019-11-13T09:14:00Z</dcterms:created>
  <dcterms:modified xsi:type="dcterms:W3CDTF">2026-06-10T07:13:47Z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59CB96D6A5664D74AF7DEEB06ED59371_13</vt:lpwstr>
  </property>
  <property fmtid="{D5CDD505-2E9C-101B-9397-08002B2CF9AE}" pid="3" name="KSOProductBuildVer">
    <vt:lpwstr>2052-12.1.0.25225</vt:lpwstr>
  </property>
</Properties>
</file>