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handoutMasterIdLst>
    <p:handoutMasterId r:id="rId59"/>
  </p:handoutMasterIdLst>
  <p:sldIdLst>
    <p:sldId id="16604460" r:id="rId2"/>
    <p:sldId id="16604438" r:id="rId3"/>
    <p:sldId id="16604433" r:id="rId4"/>
    <p:sldId id="16604440" r:id="rId5"/>
    <p:sldId id="1080" r:id="rId6"/>
    <p:sldId id="720" r:id="rId7"/>
    <p:sldId id="16604595" r:id="rId8"/>
    <p:sldId id="16604596" r:id="rId9"/>
    <p:sldId id="563" r:id="rId10"/>
    <p:sldId id="565" r:id="rId11"/>
    <p:sldId id="16604456" r:id="rId12"/>
    <p:sldId id="16604546" r:id="rId13"/>
    <p:sldId id="16604445" r:id="rId14"/>
    <p:sldId id="16604594" r:id="rId15"/>
    <p:sldId id="16604597" r:id="rId16"/>
    <p:sldId id="16604600" r:id="rId17"/>
    <p:sldId id="16604599" r:id="rId18"/>
    <p:sldId id="832" r:id="rId19"/>
    <p:sldId id="16604601" r:id="rId20"/>
    <p:sldId id="16604457" r:id="rId21"/>
    <p:sldId id="836" r:id="rId22"/>
    <p:sldId id="16604462" r:id="rId23"/>
    <p:sldId id="841" r:id="rId24"/>
    <p:sldId id="16604556" r:id="rId25"/>
    <p:sldId id="16604454" r:id="rId26"/>
    <p:sldId id="16604542" r:id="rId27"/>
    <p:sldId id="16604453" r:id="rId28"/>
    <p:sldId id="866" r:id="rId29"/>
    <p:sldId id="16604607" r:id="rId30"/>
    <p:sldId id="867" r:id="rId31"/>
    <p:sldId id="870" r:id="rId32"/>
    <p:sldId id="319" r:id="rId33"/>
    <p:sldId id="320" r:id="rId34"/>
    <p:sldId id="321" r:id="rId35"/>
    <p:sldId id="16604602" r:id="rId36"/>
    <p:sldId id="322" r:id="rId37"/>
    <p:sldId id="16604590" r:id="rId38"/>
    <p:sldId id="323" r:id="rId39"/>
    <p:sldId id="16604591" r:id="rId40"/>
    <p:sldId id="324" r:id="rId41"/>
    <p:sldId id="325" r:id="rId42"/>
    <p:sldId id="16604603" r:id="rId43"/>
    <p:sldId id="326" r:id="rId44"/>
    <p:sldId id="327" r:id="rId45"/>
    <p:sldId id="328" r:id="rId46"/>
    <p:sldId id="16604604" r:id="rId47"/>
    <p:sldId id="329" r:id="rId48"/>
    <p:sldId id="330" r:id="rId49"/>
    <p:sldId id="16604470" r:id="rId50"/>
    <p:sldId id="16604473" r:id="rId51"/>
    <p:sldId id="16604605" r:id="rId52"/>
    <p:sldId id="16604475" r:id="rId53"/>
    <p:sldId id="16604569" r:id="rId54"/>
    <p:sldId id="16604581" r:id="rId55"/>
    <p:sldId id="16604606" r:id="rId56"/>
    <p:sldId id="16604464" r:id="rId57"/>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userDrawn="1">
          <p15:clr>
            <a:srgbClr val="A4A3A4"/>
          </p15:clr>
        </p15:guide>
        <p15:guide id="2" pos="386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39"/>
    <a:srgbClr val="0A5C5E"/>
    <a:srgbClr val="109397"/>
    <a:srgbClr val="076463"/>
    <a:srgbClr val="086C6D"/>
    <a:srgbClr val="11A1A3"/>
    <a:srgbClr val="096F72"/>
    <a:srgbClr val="0B7E83"/>
    <a:srgbClr val="0C858A"/>
    <a:srgbClr val="1192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9" autoAdjust="0"/>
    <p:restoredTop sz="96318" autoAdjust="0"/>
  </p:normalViewPr>
  <p:slideViewPr>
    <p:cSldViewPr showGuides="1">
      <p:cViewPr varScale="1">
        <p:scale>
          <a:sx n="109" d="100"/>
          <a:sy n="109" d="100"/>
        </p:scale>
        <p:origin x="510" y="84"/>
      </p:cViewPr>
      <p:guideLst>
        <p:guide orient="horz" pos="2155"/>
        <p:guide pos="3866"/>
      </p:guideLst>
    </p:cSldViewPr>
  </p:slideViewPr>
  <p:notesTextViewPr>
    <p:cViewPr>
      <p:scale>
        <a:sx n="75" d="100"/>
        <a:sy n="75" d="100"/>
      </p:scale>
      <p:origin x="0" y="0"/>
    </p:cViewPr>
  </p:notesText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1BDE6-D7CD-48AD-91D0-877B0016848D}" type="datetimeFigureOut">
              <a:rPr lang="zh-CN" altLang="en-US" smtClean="0"/>
              <a:t>2026/6/11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B9211A-EC15-48AF-9C00-CA884EFBB4DA}"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F05D6-131D-4D04-9AD1-97898E0FD846}" type="datetimeFigureOut">
              <a:rPr lang="zh-CN" altLang="en-US" smtClean="0"/>
              <a:t>2026/6/11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8344D-7117-4F88-AAA4-2EDA16E40D47}" type="slidenum">
              <a:rPr lang="zh-CN" altLang="en-US" smtClean="0"/>
              <a:t>‹#›</a:t>
            </a:fld>
            <a:endParaRPr lang="zh-CN" altLang="en-US"/>
          </a:p>
        </p:txBody>
      </p:sp>
    </p:spTree>
    <p:extLst>
      <p:ext uri="{BB962C8B-B14F-4D97-AF65-F5344CB8AC3E}">
        <p14:creationId xmlns:p14="http://schemas.microsoft.com/office/powerpoint/2010/main" val="290899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36C209-9CEA-4499-97B2-E895F5526C14}" type="slidenum">
              <a:rPr lang="zh-CN" altLang="en-US" smtClean="0"/>
              <a:t>3</a:t>
            </a:fld>
            <a:endParaRPr lang="zh-CN" altLang="en-US"/>
          </a:p>
        </p:txBody>
      </p:sp>
      <p:pic>
        <p:nvPicPr>
          <p:cNvPr id="5" name="图片 4"/>
          <p:cNvPicPr>
            <a:picLocks noChangeAspect="1"/>
          </p:cNvPicPr>
          <p:nvPr/>
        </p:nvPicPr>
        <p:blipFill>
          <a:blip r:embed="rId3"/>
          <a:stretch>
            <a:fillRect/>
          </a:stretch>
        </p:blipFill>
        <p:spPr>
          <a:xfrm>
            <a:off x="419100" y="7372350"/>
            <a:ext cx="6019800" cy="1600200"/>
          </a:xfrm>
          <a:prstGeom prst="rect">
            <a:avLst/>
          </a:prstGeom>
        </p:spPr>
      </p:pic>
    </p:spTree>
    <p:extLst>
      <p:ext uri="{BB962C8B-B14F-4D97-AF65-F5344CB8AC3E}">
        <p14:creationId xmlns:p14="http://schemas.microsoft.com/office/powerpoint/2010/main" val="332077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9</a:t>
            </a:fld>
            <a:endParaRPr lang="zh-CN" altLang="en-US"/>
          </a:p>
        </p:txBody>
      </p:sp>
    </p:spTree>
    <p:extLst>
      <p:ext uri="{BB962C8B-B14F-4D97-AF65-F5344CB8AC3E}">
        <p14:creationId xmlns:p14="http://schemas.microsoft.com/office/powerpoint/2010/main" val="245281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10</a:t>
            </a:fld>
            <a:endParaRPr lang="zh-CN" altLang="en-US"/>
          </a:p>
        </p:txBody>
      </p:sp>
    </p:spTree>
    <p:extLst>
      <p:ext uri="{BB962C8B-B14F-4D97-AF65-F5344CB8AC3E}">
        <p14:creationId xmlns:p14="http://schemas.microsoft.com/office/powerpoint/2010/main" val="6474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11</a:t>
            </a:fld>
            <a:endParaRPr lang="zh-CN" altLang="en-US"/>
          </a:p>
        </p:txBody>
      </p:sp>
    </p:spTree>
    <p:extLst>
      <p:ext uri="{BB962C8B-B14F-4D97-AF65-F5344CB8AC3E}">
        <p14:creationId xmlns:p14="http://schemas.microsoft.com/office/powerpoint/2010/main" val="156294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12</a:t>
            </a:fld>
            <a:endParaRPr lang="zh-CN" altLang="en-US"/>
          </a:p>
        </p:txBody>
      </p:sp>
    </p:spTree>
    <p:extLst>
      <p:ext uri="{BB962C8B-B14F-4D97-AF65-F5344CB8AC3E}">
        <p14:creationId xmlns:p14="http://schemas.microsoft.com/office/powerpoint/2010/main" val="705380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17</a:t>
            </a:fld>
            <a:endParaRPr lang="zh-CN" altLang="en-US"/>
          </a:p>
        </p:txBody>
      </p:sp>
    </p:spTree>
    <p:extLst>
      <p:ext uri="{BB962C8B-B14F-4D97-AF65-F5344CB8AC3E}">
        <p14:creationId xmlns:p14="http://schemas.microsoft.com/office/powerpoint/2010/main" val="1187709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18</a:t>
            </a:fld>
            <a:endParaRPr lang="zh-CN" altLang="en-US"/>
          </a:p>
        </p:txBody>
      </p:sp>
    </p:spTree>
    <p:extLst>
      <p:ext uri="{BB962C8B-B14F-4D97-AF65-F5344CB8AC3E}">
        <p14:creationId xmlns:p14="http://schemas.microsoft.com/office/powerpoint/2010/main" val="3461742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19</a:t>
            </a:fld>
            <a:endParaRPr lang="zh-CN" altLang="en-US"/>
          </a:p>
        </p:txBody>
      </p:sp>
    </p:spTree>
    <p:extLst>
      <p:ext uri="{BB962C8B-B14F-4D97-AF65-F5344CB8AC3E}">
        <p14:creationId xmlns:p14="http://schemas.microsoft.com/office/powerpoint/2010/main" val="1729608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20</a:t>
            </a:fld>
            <a:endParaRPr lang="zh-CN" altLang="en-US"/>
          </a:p>
        </p:txBody>
      </p:sp>
    </p:spTree>
    <p:extLst>
      <p:ext uri="{BB962C8B-B14F-4D97-AF65-F5344CB8AC3E}">
        <p14:creationId xmlns:p14="http://schemas.microsoft.com/office/powerpoint/2010/main" val="1063456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21</a:t>
            </a:fld>
            <a:endParaRPr lang="zh-CN" altLang="en-US"/>
          </a:p>
        </p:txBody>
      </p:sp>
    </p:spTree>
    <p:extLst>
      <p:ext uri="{BB962C8B-B14F-4D97-AF65-F5344CB8AC3E}">
        <p14:creationId xmlns:p14="http://schemas.microsoft.com/office/powerpoint/2010/main" val="2024511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23</a:t>
            </a:fld>
            <a:endParaRPr lang="zh-CN" altLang="en-US"/>
          </a:p>
        </p:txBody>
      </p:sp>
    </p:spTree>
    <p:extLst>
      <p:ext uri="{BB962C8B-B14F-4D97-AF65-F5344CB8AC3E}">
        <p14:creationId xmlns:p14="http://schemas.microsoft.com/office/powerpoint/2010/main" val="1904573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24</a:t>
            </a:fld>
            <a:endParaRPr lang="zh-CN" altLang="en-US"/>
          </a:p>
        </p:txBody>
      </p:sp>
    </p:spTree>
    <p:extLst>
      <p:ext uri="{BB962C8B-B14F-4D97-AF65-F5344CB8AC3E}">
        <p14:creationId xmlns:p14="http://schemas.microsoft.com/office/powerpoint/2010/main" val="3625820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25</a:t>
            </a:fld>
            <a:endParaRPr lang="zh-CN" altLang="en-US"/>
          </a:p>
        </p:txBody>
      </p:sp>
    </p:spTree>
    <p:extLst>
      <p:ext uri="{BB962C8B-B14F-4D97-AF65-F5344CB8AC3E}">
        <p14:creationId xmlns:p14="http://schemas.microsoft.com/office/powerpoint/2010/main" val="1162098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36C209-9CEA-4499-97B2-E895F5526C14}" type="slidenum">
              <a:rPr lang="zh-CN" altLang="en-US" smtClean="0"/>
              <a:t>26</a:t>
            </a:fld>
            <a:endParaRPr lang="zh-CN" altLang="en-US"/>
          </a:p>
        </p:txBody>
      </p:sp>
      <p:pic>
        <p:nvPicPr>
          <p:cNvPr id="5" name="图片 4"/>
          <p:cNvPicPr>
            <a:picLocks noChangeAspect="1"/>
          </p:cNvPicPr>
          <p:nvPr/>
        </p:nvPicPr>
        <p:blipFill>
          <a:blip r:embed="rId3"/>
          <a:stretch>
            <a:fillRect/>
          </a:stretch>
        </p:blipFill>
        <p:spPr>
          <a:xfrm>
            <a:off x="419100" y="7372350"/>
            <a:ext cx="6019800" cy="1600200"/>
          </a:xfrm>
          <a:prstGeom prst="rect">
            <a:avLst/>
          </a:prstGeom>
        </p:spPr>
      </p:pic>
    </p:spTree>
    <p:extLst>
      <p:ext uri="{BB962C8B-B14F-4D97-AF65-F5344CB8AC3E}">
        <p14:creationId xmlns:p14="http://schemas.microsoft.com/office/powerpoint/2010/main" val="1683067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pattFill prst="ltDn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内容页 www.51pptmoban.com">
    <p:spTree>
      <p:nvGrpSpPr>
        <p:cNvPr id="1" name=""/>
        <p:cNvGrpSpPr/>
        <p:nvPr/>
      </p:nvGrpSpPr>
      <p:grpSpPr>
        <a:xfrm>
          <a:off x="0" y="0"/>
          <a:ext cx="0" cy="0"/>
          <a:chOff x="0" y="0"/>
          <a:chExt cx="0" cy="0"/>
        </a:xfrm>
      </p:grpSpPr>
      <p:sp>
        <p:nvSpPr>
          <p:cNvPr id="37" name="矩形: 圆角 36" descr="D:\51PPT模板网\51pptmoban.com\图片.jpg"/>
          <p:cNvSpPr/>
          <p:nvPr userDrawn="1"/>
        </p:nvSpPr>
        <p:spPr>
          <a:xfrm>
            <a:off x="0" y="0"/>
            <a:ext cx="12189600" cy="6858000"/>
          </a:xfrm>
          <a:prstGeom prst="roundRect">
            <a:avLst>
              <a:gd name="adj" fmla="val 0"/>
            </a:avLst>
          </a:prstGeom>
          <a:gradFill>
            <a:gsLst>
              <a:gs pos="100000">
                <a:srgbClr val="109397"/>
              </a:gs>
              <a:gs pos="29000">
                <a:schemeClr val="bg1"/>
              </a:gs>
            </a:gsLst>
            <a:lin ang="108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 name="矩形: 圆角 6"/>
          <p:cNvSpPr/>
          <p:nvPr userDrawn="1"/>
        </p:nvSpPr>
        <p:spPr>
          <a:xfrm>
            <a:off x="0" y="1405255"/>
            <a:ext cx="12189600" cy="5452745"/>
          </a:xfrm>
          <a:prstGeom prst="roundRect">
            <a:avLst>
              <a:gd name="adj" fmla="val 0"/>
            </a:avLst>
          </a:prstGeom>
          <a:solidFill>
            <a:schemeClr val="bg1"/>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Lst>
  <mc:AlternateContent xmlns:mc="http://schemas.openxmlformats.org/markup-compatibility/2006" xmlns:p14="http://schemas.microsoft.com/office/powerpoint/2010/main">
    <mc:Choice Requires="p14">
      <p:transition spd="slow" p14:dur="325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slide" Target="slide27.xml"/><Relationship Id="rId5" Type="http://schemas.openxmlformats.org/officeDocument/2006/relationships/slide" Target="slide22.xml"/><Relationship Id="rId4" Type="http://schemas.openxmlformats.org/officeDocument/2006/relationships/slide" Target="slide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4.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29.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0.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1.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2.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3.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4.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5.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45.xml"/><Relationship Id="rId18" Type="http://schemas.openxmlformats.org/officeDocument/2006/relationships/slide" Target="slide52.xml"/><Relationship Id="rId3" Type="http://schemas.openxmlformats.org/officeDocument/2006/relationships/slide" Target="slide28.xml"/><Relationship Id="rId7" Type="http://schemas.openxmlformats.org/officeDocument/2006/relationships/slide" Target="slide36.xml"/><Relationship Id="rId12" Type="http://schemas.openxmlformats.org/officeDocument/2006/relationships/slide" Target="slide44.xml"/><Relationship Id="rId17" Type="http://schemas.openxmlformats.org/officeDocument/2006/relationships/slide" Target="slide50.xml"/><Relationship Id="rId2" Type="http://schemas.openxmlformats.org/officeDocument/2006/relationships/image" Target="../media/image9.png"/><Relationship Id="rId16" Type="http://schemas.openxmlformats.org/officeDocument/2006/relationships/slide" Target="slide49.xml"/><Relationship Id="rId1" Type="http://schemas.openxmlformats.org/officeDocument/2006/relationships/slideLayout" Target="../slideLayouts/slideLayout2.xml"/><Relationship Id="rId6" Type="http://schemas.openxmlformats.org/officeDocument/2006/relationships/slide" Target="slide34.xml"/><Relationship Id="rId11" Type="http://schemas.openxmlformats.org/officeDocument/2006/relationships/slide" Target="slide43.xml"/><Relationship Id="rId5" Type="http://schemas.openxmlformats.org/officeDocument/2006/relationships/slide" Target="slide33.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3.xml"/><Relationship Id="rId4" Type="http://schemas.openxmlformats.org/officeDocument/2006/relationships/slide" Target="slide32.xml"/><Relationship Id="rId9" Type="http://schemas.openxmlformats.org/officeDocument/2006/relationships/slide" Target="slide40.xml"/><Relationship Id="rId14" Type="http://schemas.openxmlformats.org/officeDocument/2006/relationships/slide" Target="slide47.xml"/></Relationships>
</file>

<file path=ppt/slides/_rels/slide36.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7.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8.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39.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0.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1.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2.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3.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4.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5.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6.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7.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48.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45.xml"/><Relationship Id="rId18" Type="http://schemas.openxmlformats.org/officeDocument/2006/relationships/slide" Target="slide52.xml"/><Relationship Id="rId3" Type="http://schemas.openxmlformats.org/officeDocument/2006/relationships/slide" Target="slide28.xml"/><Relationship Id="rId7" Type="http://schemas.openxmlformats.org/officeDocument/2006/relationships/slide" Target="slide36.xml"/><Relationship Id="rId12" Type="http://schemas.openxmlformats.org/officeDocument/2006/relationships/slide" Target="slide44.xml"/><Relationship Id="rId17" Type="http://schemas.openxmlformats.org/officeDocument/2006/relationships/slide" Target="slide50.xml"/><Relationship Id="rId2" Type="http://schemas.openxmlformats.org/officeDocument/2006/relationships/image" Target="../media/image10.png"/><Relationship Id="rId16" Type="http://schemas.openxmlformats.org/officeDocument/2006/relationships/slide" Target="slide49.xml"/><Relationship Id="rId20"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slide" Target="slide34.xml"/><Relationship Id="rId11" Type="http://schemas.openxmlformats.org/officeDocument/2006/relationships/slide" Target="slide43.xml"/><Relationship Id="rId5" Type="http://schemas.openxmlformats.org/officeDocument/2006/relationships/slide" Target="slide33.xml"/><Relationship Id="rId15" Type="http://schemas.openxmlformats.org/officeDocument/2006/relationships/slide" Target="slide48.xml"/><Relationship Id="rId10" Type="http://schemas.openxmlformats.org/officeDocument/2006/relationships/slide" Target="slide41.xml"/><Relationship Id="rId19" Type="http://schemas.openxmlformats.org/officeDocument/2006/relationships/slide" Target="slide53.xml"/><Relationship Id="rId4" Type="http://schemas.openxmlformats.org/officeDocument/2006/relationships/slide" Target="slide32.xml"/><Relationship Id="rId9" Type="http://schemas.openxmlformats.org/officeDocument/2006/relationships/slide" Target="slide40.xml"/><Relationship Id="rId14" Type="http://schemas.openxmlformats.org/officeDocument/2006/relationships/slide" Target="slide47.xml"/></Relationships>
</file>

<file path=ppt/slides/_rels/slide49.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0.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1.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2.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3.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4.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53.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5.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18" Type="http://schemas.openxmlformats.org/officeDocument/2006/relationships/slide" Target="slide4.xml"/><Relationship Id="rId3" Type="http://schemas.openxmlformats.org/officeDocument/2006/relationships/slide" Target="slide32.xml"/><Relationship Id="rId7" Type="http://schemas.openxmlformats.org/officeDocument/2006/relationships/slide" Target="slide38.xml"/><Relationship Id="rId12" Type="http://schemas.openxmlformats.org/officeDocument/2006/relationships/slide" Target="slide45.xml"/><Relationship Id="rId17" Type="http://schemas.openxmlformats.org/officeDocument/2006/relationships/slide" Target="slide52.xml"/><Relationship Id="rId2" Type="http://schemas.openxmlformats.org/officeDocument/2006/relationships/slide" Target="slide28.xml"/><Relationship Id="rId16" Type="http://schemas.openxmlformats.org/officeDocument/2006/relationships/slide" Target="slide50.xml"/><Relationship Id="rId20" Type="http://schemas.openxmlformats.org/officeDocument/2006/relationships/slide" Target="slide53.xml"/><Relationship Id="rId1" Type="http://schemas.openxmlformats.org/officeDocument/2006/relationships/slideLayout" Target="../slideLayouts/slideLayout2.xml"/><Relationship Id="rId6" Type="http://schemas.openxmlformats.org/officeDocument/2006/relationships/slide" Target="slide36.xml"/><Relationship Id="rId11" Type="http://schemas.openxmlformats.org/officeDocument/2006/relationships/slide" Target="slide44.xml"/><Relationship Id="rId5" Type="http://schemas.openxmlformats.org/officeDocument/2006/relationships/slide" Target="slide34.xml"/><Relationship Id="rId15" Type="http://schemas.openxmlformats.org/officeDocument/2006/relationships/slide" Target="slide49.xml"/><Relationship Id="rId10" Type="http://schemas.openxmlformats.org/officeDocument/2006/relationships/slide" Target="slide43.xml"/><Relationship Id="rId19" Type="http://schemas.openxmlformats.org/officeDocument/2006/relationships/image" Target="../media/image2.png"/><Relationship Id="rId4" Type="http://schemas.openxmlformats.org/officeDocument/2006/relationships/slide" Target="slide33.xml"/><Relationship Id="rId9" Type="http://schemas.openxmlformats.org/officeDocument/2006/relationships/slide" Target="slide41.xml"/><Relationship Id="rId14" Type="http://schemas.openxmlformats.org/officeDocument/2006/relationships/slide" Target="slide4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0" y="-7620"/>
            <a:ext cx="12192000" cy="6127750"/>
            <a:chOff x="0" y="-7620"/>
            <a:chExt cx="12192000" cy="6127750"/>
          </a:xfrm>
        </p:grpSpPr>
        <p:sp>
          <p:nvSpPr>
            <p:cNvPr id="26" name="任意多边形 25"/>
            <p:cNvSpPr/>
            <p:nvPr/>
          </p:nvSpPr>
          <p:spPr>
            <a:xfrm>
              <a:off x="0" y="1"/>
              <a:ext cx="5325555" cy="2428270"/>
            </a:xfrm>
            <a:custGeom>
              <a:avLst/>
              <a:gdLst>
                <a:gd name="connsiteX0" fmla="*/ 0 w 5325555"/>
                <a:gd name="connsiteY0" fmla="*/ 0 h 2428270"/>
                <a:gd name="connsiteX1" fmla="*/ 1370305 w 5325555"/>
                <a:gd name="connsiteY1" fmla="*/ 0 h 2428270"/>
                <a:gd name="connsiteX2" fmla="*/ 4201641 w 5325555"/>
                <a:gd name="connsiteY2" fmla="*/ 2177264 h 2428270"/>
                <a:gd name="connsiteX3" fmla="*/ 5325555 w 5325555"/>
                <a:gd name="connsiteY3" fmla="*/ 2177264 h 2428270"/>
                <a:gd name="connsiteX4" fmla="*/ 5325555 w 5325555"/>
                <a:gd name="connsiteY4" fmla="*/ 2428270 h 2428270"/>
                <a:gd name="connsiteX5" fmla="*/ 0 w 5325555"/>
                <a:gd name="connsiteY5" fmla="*/ 2428270 h 24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5555" h="2428270">
                  <a:moveTo>
                    <a:pt x="0" y="0"/>
                  </a:moveTo>
                  <a:lnTo>
                    <a:pt x="1370305" y="0"/>
                  </a:lnTo>
                  <a:lnTo>
                    <a:pt x="4201641" y="2177264"/>
                  </a:lnTo>
                  <a:lnTo>
                    <a:pt x="5325555" y="2177264"/>
                  </a:lnTo>
                  <a:lnTo>
                    <a:pt x="5325555" y="2428270"/>
                  </a:lnTo>
                  <a:lnTo>
                    <a:pt x="0" y="2428270"/>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任意多边形 22"/>
            <p:cNvSpPr/>
            <p:nvPr/>
          </p:nvSpPr>
          <p:spPr>
            <a:xfrm>
              <a:off x="8056500" y="2051050"/>
              <a:ext cx="4135500" cy="3396195"/>
            </a:xfrm>
            <a:custGeom>
              <a:avLst/>
              <a:gdLst>
                <a:gd name="connsiteX0" fmla="*/ 4135500 w 4135500"/>
                <a:gd name="connsiteY0" fmla="*/ 0 h 3396195"/>
                <a:gd name="connsiteX1" fmla="*/ 4135500 w 4135500"/>
                <a:gd name="connsiteY1" fmla="*/ 3396195 h 3396195"/>
                <a:gd name="connsiteX2" fmla="*/ 0 w 4135500"/>
                <a:gd name="connsiteY2" fmla="*/ 3396195 h 3396195"/>
              </a:gdLst>
              <a:ahLst/>
              <a:cxnLst>
                <a:cxn ang="0">
                  <a:pos x="connsiteX0" y="connsiteY0"/>
                </a:cxn>
                <a:cxn ang="0">
                  <a:pos x="connsiteX1" y="connsiteY1"/>
                </a:cxn>
                <a:cxn ang="0">
                  <a:pos x="connsiteX2" y="connsiteY2"/>
                </a:cxn>
              </a:cxnLst>
              <a:rect l="l" t="t" r="r" b="b"/>
              <a:pathLst>
                <a:path w="4135500" h="3396195">
                  <a:moveTo>
                    <a:pt x="4135500" y="0"/>
                  </a:moveTo>
                  <a:lnTo>
                    <a:pt x="4135500" y="3396195"/>
                  </a:lnTo>
                  <a:lnTo>
                    <a:pt x="0" y="3396195"/>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6" name="任意多边形 35"/>
            <p:cNvSpPr/>
            <p:nvPr/>
          </p:nvSpPr>
          <p:spPr>
            <a:xfrm>
              <a:off x="4798695" y="5380355"/>
              <a:ext cx="2216785" cy="739775"/>
            </a:xfrm>
            <a:custGeom>
              <a:avLst/>
              <a:gdLst>
                <a:gd name="connsiteX0" fmla="*/ 0 w 3491"/>
                <a:gd name="connsiteY0" fmla="*/ 0 h 1165"/>
                <a:gd name="connsiteX1" fmla="*/ 2154 w 3491"/>
                <a:gd name="connsiteY1" fmla="*/ 0 h 1165"/>
                <a:gd name="connsiteX2" fmla="*/ 3491 w 3491"/>
                <a:gd name="connsiteY2" fmla="*/ 1165 h 1165"/>
                <a:gd name="connsiteX3" fmla="*/ 1271 w 3491"/>
                <a:gd name="connsiteY3" fmla="*/ 1150 h 1165"/>
                <a:gd name="connsiteX4" fmla="*/ 0 w 3491"/>
                <a:gd name="connsiteY4" fmla="*/ 0 h 1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 h="1165">
                  <a:moveTo>
                    <a:pt x="0" y="0"/>
                  </a:moveTo>
                  <a:lnTo>
                    <a:pt x="2154" y="0"/>
                  </a:lnTo>
                  <a:lnTo>
                    <a:pt x="3491" y="1165"/>
                  </a:lnTo>
                  <a:lnTo>
                    <a:pt x="1271" y="1150"/>
                  </a:lnTo>
                  <a:lnTo>
                    <a:pt x="0" y="0"/>
                  </a:lnTo>
                  <a:close/>
                </a:path>
              </a:pathLst>
            </a:custGeom>
            <a:solidFill>
              <a:srgbClr val="07646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任意多边形 33"/>
            <p:cNvSpPr/>
            <p:nvPr/>
          </p:nvSpPr>
          <p:spPr>
            <a:xfrm>
              <a:off x="0" y="2051050"/>
              <a:ext cx="11557000" cy="3385185"/>
            </a:xfrm>
            <a:custGeom>
              <a:avLst/>
              <a:gdLst>
                <a:gd name="connsiteX0" fmla="*/ 0 w 18200"/>
                <a:gd name="connsiteY0" fmla="*/ 0 h 5331"/>
                <a:gd name="connsiteX1" fmla="*/ 18200 w 18200"/>
                <a:gd name="connsiteY1" fmla="*/ 6 h 5331"/>
                <a:gd name="connsiteX2" fmla="*/ 11720 w 18200"/>
                <a:gd name="connsiteY2" fmla="*/ 5331 h 5331"/>
                <a:gd name="connsiteX3" fmla="*/ 0 w 18200"/>
                <a:gd name="connsiteY3" fmla="*/ 5330 h 5331"/>
                <a:gd name="connsiteX4" fmla="*/ 0 w 18200"/>
                <a:gd name="connsiteY4" fmla="*/ 0 h 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0" h="5331">
                  <a:moveTo>
                    <a:pt x="0" y="0"/>
                  </a:moveTo>
                  <a:lnTo>
                    <a:pt x="18200" y="6"/>
                  </a:lnTo>
                  <a:lnTo>
                    <a:pt x="11720" y="5331"/>
                  </a:lnTo>
                  <a:lnTo>
                    <a:pt x="0" y="5330"/>
                  </a:lnTo>
                  <a:lnTo>
                    <a:pt x="0" y="0"/>
                  </a:lnTo>
                  <a:close/>
                </a:path>
              </a:pathLst>
            </a:custGeom>
            <a:solidFill>
              <a:srgbClr val="05828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p>
          </p:txBody>
        </p:sp>
        <p:grpSp>
          <p:nvGrpSpPr>
            <p:cNvPr id="28" name="组合 27"/>
            <p:cNvGrpSpPr/>
            <p:nvPr/>
          </p:nvGrpSpPr>
          <p:grpSpPr>
            <a:xfrm>
              <a:off x="10625455" y="548640"/>
              <a:ext cx="1321435" cy="762000"/>
              <a:chOff x="15828" y="1658"/>
              <a:chExt cx="2081" cy="1200"/>
            </a:xfrm>
          </p:grpSpPr>
          <p:sp>
            <p:nvSpPr>
              <p:cNvPr id="2" name="矩形 1"/>
              <p:cNvSpPr/>
              <p:nvPr/>
            </p:nvSpPr>
            <p:spPr>
              <a:xfrm>
                <a:off x="15828" y="1658"/>
                <a:ext cx="2081" cy="1200"/>
              </a:xfrm>
              <a:prstGeom prst="rect">
                <a:avLst/>
              </a:prstGeom>
              <a:noFill/>
              <a:ln w="3175">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任意多边形 3"/>
              <p:cNvSpPr/>
              <p:nvPr/>
            </p:nvSpPr>
            <p:spPr>
              <a:xfrm>
                <a:off x="16504" y="1867"/>
                <a:ext cx="728" cy="80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lumMod val="65000"/>
                </a:schemeClr>
              </a:solidFill>
              <a:ln w="12700" cap="flat" cmpd="sng" algn="ctr">
                <a:noFill/>
                <a:prstDash val="solid"/>
                <a:miter lim="800000"/>
              </a:ln>
              <a:effectLst/>
            </p:spPr>
            <p:txBody>
              <a:bodyPr rtlCol="0" anchor="ctr"/>
              <a:lstStyle/>
              <a:p>
                <a:pPr algn="ctr" defTabSz="914400">
                  <a:defRPr/>
                </a:pPr>
                <a:endParaRPr lang="zh-CN" altLang="en-US" kern="0" dirty="0">
                  <a:solidFill>
                    <a:schemeClr val="bg1">
                      <a:lumMod val="50000"/>
                    </a:schemeClr>
                  </a:solidFill>
                  <a:latin typeface="微软雅黑" panose="020B0503020204020204" charset="-122"/>
                  <a:ea typeface="微软雅黑" panose="020B0503020204020204" charset="-122"/>
                </a:endParaRPr>
              </a:p>
            </p:txBody>
          </p:sp>
        </p:grpSp>
        <p:sp>
          <p:nvSpPr>
            <p:cNvPr id="35" name="任意多边形 34"/>
            <p:cNvSpPr/>
            <p:nvPr/>
          </p:nvSpPr>
          <p:spPr>
            <a:xfrm>
              <a:off x="5612130" y="2051050"/>
              <a:ext cx="6303645" cy="4069080"/>
            </a:xfrm>
            <a:custGeom>
              <a:avLst/>
              <a:gdLst>
                <a:gd name="connsiteX0" fmla="*/ 7768 w 9927"/>
                <a:gd name="connsiteY0" fmla="*/ 0 h 6408"/>
                <a:gd name="connsiteX1" fmla="*/ 9927 w 9927"/>
                <a:gd name="connsiteY1" fmla="*/ 0 h 6408"/>
                <a:gd name="connsiteX2" fmla="*/ 2215 w 9927"/>
                <a:gd name="connsiteY2" fmla="*/ 6405 h 6408"/>
                <a:gd name="connsiteX3" fmla="*/ 0 w 9927"/>
                <a:gd name="connsiteY3" fmla="*/ 6408 h 6408"/>
                <a:gd name="connsiteX4" fmla="*/ 7768 w 9927"/>
                <a:gd name="connsiteY4" fmla="*/ 0 h 6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7" h="6408">
                  <a:moveTo>
                    <a:pt x="7768" y="0"/>
                  </a:moveTo>
                  <a:lnTo>
                    <a:pt x="9927" y="0"/>
                  </a:lnTo>
                  <a:lnTo>
                    <a:pt x="2215" y="6405"/>
                  </a:lnTo>
                  <a:lnTo>
                    <a:pt x="0" y="6408"/>
                  </a:lnTo>
                  <a:lnTo>
                    <a:pt x="7768" y="0"/>
                  </a:lnTo>
                  <a:close/>
                </a:path>
              </a:pathLst>
            </a:custGeom>
            <a:solidFill>
              <a:srgbClr val="11A1A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8" name="组合 47"/>
            <p:cNvGrpSpPr/>
            <p:nvPr/>
          </p:nvGrpSpPr>
          <p:grpSpPr>
            <a:xfrm>
              <a:off x="335280" y="-7620"/>
              <a:ext cx="3187700" cy="1948180"/>
              <a:chOff x="528" y="-12"/>
              <a:chExt cx="5020" cy="3068"/>
            </a:xfrm>
          </p:grpSpPr>
          <p:cxnSp>
            <p:nvCxnSpPr>
              <p:cNvPr id="38" name="直接连接符 37"/>
              <p:cNvCxnSpPr/>
              <p:nvPr/>
            </p:nvCxnSpPr>
            <p:spPr>
              <a:xfrm>
                <a:off x="1548" y="-1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nvCxnSpPr>
            <p:spPr>
              <a:xfrm>
                <a:off x="1095"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1" name="直接连接符 40"/>
              <p:cNvCxnSpPr/>
              <p:nvPr/>
            </p:nvCxnSpPr>
            <p:spPr>
              <a:xfrm>
                <a:off x="528"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nvGrpSpPr>
            <p:cNvPr id="47" name="组合 46"/>
            <p:cNvGrpSpPr/>
            <p:nvPr/>
          </p:nvGrpSpPr>
          <p:grpSpPr>
            <a:xfrm>
              <a:off x="8470900" y="2982595"/>
              <a:ext cx="3542030" cy="2462530"/>
              <a:chOff x="12775" y="3925"/>
              <a:chExt cx="6688" cy="4650"/>
            </a:xfrm>
          </p:grpSpPr>
          <p:cxnSp>
            <p:nvCxnSpPr>
              <p:cNvPr id="43" name="直接连接符 42"/>
              <p:cNvCxnSpPr/>
              <p:nvPr/>
            </p:nvCxnSpPr>
            <p:spPr>
              <a:xfrm flipV="1">
                <a:off x="1277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nvCxnSpPr>
            <p:spPr>
              <a:xfrm flipV="1">
                <a:off x="13342"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flipV="1">
                <a:off x="1379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sp>
        <p:nvSpPr>
          <p:cNvPr id="21" name="矩形 20"/>
          <p:cNvSpPr/>
          <p:nvPr/>
        </p:nvSpPr>
        <p:spPr>
          <a:xfrm>
            <a:off x="623393" y="3201367"/>
            <a:ext cx="6048671" cy="1754326"/>
          </a:xfrm>
          <a:prstGeom prst="rect">
            <a:avLst/>
          </a:prstGeom>
        </p:spPr>
        <p:txBody>
          <a:bodyPr wrap="square">
            <a:spAutoFit/>
          </a:bodyPr>
          <a:lstStyle/>
          <a:p>
            <a:r>
              <a:rPr lang="zh-CN" altLang="zh-CN" sz="5400" b="1" spc="100" dirty="0">
                <a:solidFill>
                  <a:prstClr val="white"/>
                </a:solidFill>
              </a:rPr>
              <a:t>全称量词命题与存在量词命题的否定</a:t>
            </a:r>
            <a:endParaRPr lang="zh-CN" altLang="en-US" sz="5400" b="1" spc="100" dirty="0">
              <a:solidFill>
                <a:prstClr val="white"/>
              </a:solidFill>
            </a:endParaRPr>
          </a:p>
        </p:txBody>
      </p:sp>
      <p:sp>
        <p:nvSpPr>
          <p:cNvPr id="22" name="矩形 21"/>
          <p:cNvSpPr/>
          <p:nvPr/>
        </p:nvSpPr>
        <p:spPr>
          <a:xfrm>
            <a:off x="645788" y="2649754"/>
            <a:ext cx="1962397" cy="461665"/>
          </a:xfrm>
          <a:prstGeom prst="rect">
            <a:avLst/>
          </a:prstGeom>
        </p:spPr>
        <p:txBody>
          <a:bodyPr wrap="none">
            <a:spAutoFit/>
          </a:bodyPr>
          <a:lstStyle/>
          <a:p>
            <a:r>
              <a:rPr lang="zh-CN" altLang="en-US" sz="2400" dirty="0" smtClean="0">
                <a:solidFill>
                  <a:prstClr val="white"/>
                </a:solidFill>
                <a:latin typeface="华文细黑" panose="02010600040101010101" pitchFamily="2" charset="-122"/>
                <a:ea typeface="华文细黑" panose="02010600040101010101" pitchFamily="2" charset="-122"/>
                <a:sym typeface="+mn-ea"/>
              </a:rPr>
              <a:t>第</a:t>
            </a:r>
            <a:r>
              <a:rPr lang="en-US" altLang="zh-CN" sz="2400" dirty="0" smtClean="0">
                <a:solidFill>
                  <a:prstClr val="white"/>
                </a:solidFill>
                <a:latin typeface="华文细黑" panose="02010600040101010101" pitchFamily="2" charset="-122"/>
                <a:ea typeface="华文细黑" panose="02010600040101010101" pitchFamily="2" charset="-122"/>
                <a:sym typeface="+mn-ea"/>
              </a:rPr>
              <a:t>2</a:t>
            </a:r>
            <a:r>
              <a:rPr lang="zh-CN" altLang="en-US" sz="2400" dirty="0" smtClean="0">
                <a:solidFill>
                  <a:prstClr val="white"/>
                </a:solidFill>
                <a:latin typeface="华文细黑" panose="02010600040101010101" pitchFamily="2" charset="-122"/>
                <a:ea typeface="华文细黑" panose="02010600040101010101" pitchFamily="2" charset="-122"/>
                <a:sym typeface="+mn-ea"/>
              </a:rPr>
              <a:t>章</a:t>
            </a:r>
            <a:r>
              <a:rPr lang="zh-CN" altLang="en-US" sz="2400" dirty="0">
                <a:solidFill>
                  <a:prstClr val="white"/>
                </a:solidFill>
                <a:latin typeface="华文细黑" panose="02010600040101010101" pitchFamily="2" charset="-122"/>
                <a:ea typeface="华文细黑" panose="02010600040101010101" pitchFamily="2" charset="-122"/>
                <a:sym typeface="+mn-ea"/>
              </a:rPr>
              <a:t>　</a:t>
            </a:r>
            <a:r>
              <a:rPr lang="en-US" altLang="zh-CN" sz="2400" dirty="0" smtClean="0">
                <a:solidFill>
                  <a:prstClr val="white"/>
                </a:solidFill>
                <a:latin typeface="华文细黑" panose="02010600040101010101" pitchFamily="2" charset="-122"/>
                <a:ea typeface="华文细黑" panose="02010600040101010101" pitchFamily="2" charset="-122"/>
              </a:rPr>
              <a:t>2.3.2</a:t>
            </a:r>
            <a:endParaRPr lang="zh-CN" altLang="en-US" sz="2400" dirty="0">
              <a:solidFill>
                <a:prstClr val="white"/>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9376" y="692696"/>
            <a:ext cx="1439827" cy="461665"/>
          </a:xfrm>
          <a:prstGeom prst="rect">
            <a:avLst/>
          </a:prstGeom>
        </p:spPr>
        <p:txBody>
          <a:bodyPr wrap="square">
            <a:spAutoFit/>
          </a:bodyPr>
          <a:lstStyle/>
          <a:p>
            <a:pPr algn="ctr"/>
            <a:r>
              <a:rPr lang="zh-CN" altLang="en-US" sz="2400" b="1" dirty="0">
                <a:latin typeface="黑体" panose="02010609060101010101" pitchFamily="49" charset="-122"/>
                <a:ea typeface="黑体" panose="02010609060101010101" pitchFamily="49" charset="-122"/>
              </a:rPr>
              <a:t>学习目标</a:t>
            </a:r>
          </a:p>
        </p:txBody>
      </p:sp>
      <p:cxnSp>
        <p:nvCxnSpPr>
          <p:cNvPr id="3" name="直接连接符 2"/>
          <p:cNvCxnSpPr/>
          <p:nvPr/>
        </p:nvCxnSpPr>
        <p:spPr>
          <a:xfrm>
            <a:off x="-8255" y="1183809"/>
            <a:ext cx="1830705" cy="0"/>
          </a:xfrm>
          <a:prstGeom prst="line">
            <a:avLst/>
          </a:prstGeom>
          <a:ln>
            <a:solidFill>
              <a:srgbClr val="0A5C5E"/>
            </a:solidFill>
          </a:ln>
        </p:spPr>
        <p:style>
          <a:lnRef idx="2">
            <a:schemeClr val="accent1"/>
          </a:lnRef>
          <a:fillRef idx="0">
            <a:srgbClr val="FFFFFF"/>
          </a:fillRef>
          <a:effectRef idx="0">
            <a:srgbClr val="FFFFFF"/>
          </a:effectRef>
          <a:fontRef idx="minor">
            <a:schemeClr val="tx1"/>
          </a:fontRef>
        </p:style>
      </p:cxnSp>
      <p:sp>
        <p:nvSpPr>
          <p:cNvPr id="5" name="矩形 4"/>
          <p:cNvSpPr/>
          <p:nvPr/>
        </p:nvSpPr>
        <p:spPr>
          <a:xfrm>
            <a:off x="1199456" y="1628800"/>
            <a:ext cx="9865096" cy="2492990"/>
          </a:xfrm>
          <a:prstGeom prst="rect">
            <a:avLst/>
          </a:prstGeom>
          <a:noFill/>
          <a:ln>
            <a:noFill/>
          </a:ln>
        </p:spPr>
        <p:txBody>
          <a:bodyPr wrap="square">
            <a:spAutoFit/>
          </a:bodyPr>
          <a:lstStyle/>
          <a:p>
            <a:pPr>
              <a:lnSpc>
                <a:spcPct val="200000"/>
              </a:lnSpc>
              <a:spcAft>
                <a:spcPts val="0"/>
              </a:spcAft>
            </a:pP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1.</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通过实例总结含有一个量词的命题与它们的否定在形式上的变化规律</a:t>
            </a: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a:t>
            </a:r>
          </a:p>
          <a:p>
            <a:pPr>
              <a:lnSpc>
                <a:spcPct val="200000"/>
              </a:lnSpc>
              <a:spcAft>
                <a:spcPts val="0"/>
              </a:spcAft>
            </a:pP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2</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能正确地对含有一个量词的命题进行否定</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endParaRPr lang="zh-CN" altLang="zh-CN" sz="2600" dirty="0">
              <a:effectLst/>
              <a:latin typeface="NEU-BZ"/>
              <a:ea typeface="宋体" panose="02010600030101010101" pitchFamily="2" charset="-122"/>
              <a:cs typeface="Times New Roman" panose="020206030504050203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67741" y="675127"/>
            <a:ext cx="1439827" cy="523220"/>
          </a:xfrm>
          <a:prstGeom prst="rect">
            <a:avLst/>
          </a:prstGeom>
        </p:spPr>
        <p:txBody>
          <a:bodyPr wrap="square">
            <a:spAutoFit/>
          </a:bodyPr>
          <a:lstStyle/>
          <a:p>
            <a:pPr algn="ctr"/>
            <a:r>
              <a:rPr lang="zh-CN" altLang="en-US" sz="2800" dirty="0">
                <a:solidFill>
                  <a:schemeClr val="bg1"/>
                </a:solidFill>
                <a:latin typeface="黑体" panose="02010609060101010101" pitchFamily="49" charset="-122"/>
                <a:ea typeface="黑体" panose="02010609060101010101" pitchFamily="49" charset="-122"/>
              </a:rPr>
              <a:t>导语</a:t>
            </a:r>
          </a:p>
        </p:txBody>
      </p:sp>
      <p:cxnSp>
        <p:nvCxnSpPr>
          <p:cNvPr id="14" name="直接连接符 13"/>
          <p:cNvCxnSpPr/>
          <p:nvPr/>
        </p:nvCxnSpPr>
        <p:spPr>
          <a:xfrm>
            <a:off x="-8255" y="1183809"/>
            <a:ext cx="1830705" cy="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3" name="直接连接符 2"/>
          <p:cNvCxnSpPr>
            <a:stCxn id="17" idx="1"/>
          </p:cNvCxnSpPr>
          <p:nvPr/>
        </p:nvCxnSpPr>
        <p:spPr>
          <a:xfrm>
            <a:off x="-13676" y="943512"/>
            <a:ext cx="10691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821782" y="1700808"/>
            <a:ext cx="10548436" cy="32414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Aft>
                <a:spcPts val="0"/>
              </a:spcAft>
              <a:tabLst>
                <a:tab pos="2250440" algn="l"/>
              </a:tabLst>
            </a:pP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上课时，老师问：</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这道题目，同学们都会做了吗？</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有同学说：</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同学们都会做了</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，事实上也有的同学心里在说：</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还有人不会做</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在这里，</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同学们都会做了</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即</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对于每一个同学，这道题都会做了</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还有人不会做</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即</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存在一些同学，这道题不会做</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，你知道这两句话有怎样的关联吗？</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01410" y="703713"/>
            <a:ext cx="1439827" cy="461665"/>
          </a:xfrm>
          <a:prstGeom prst="rect">
            <a:avLst/>
          </a:prstGeom>
        </p:spPr>
        <p:txBody>
          <a:bodyPr wrap="square">
            <a:spAutoFit/>
          </a:bodyPr>
          <a:lstStyle/>
          <a:p>
            <a:pPr algn="ctr"/>
            <a:r>
              <a:rPr lang="zh-CN" altLang="en-US" sz="2400" b="1" dirty="0">
                <a:solidFill>
                  <a:srgbClr val="0A5C5E"/>
                </a:solidFill>
                <a:latin typeface="黑体" panose="02010609060101010101" pitchFamily="49" charset="-122"/>
                <a:ea typeface="黑体" panose="02010609060101010101" pitchFamily="49" charset="-122"/>
              </a:rPr>
              <a:t>内容索引</a:t>
            </a:r>
          </a:p>
        </p:txBody>
      </p:sp>
      <p:cxnSp>
        <p:nvCxnSpPr>
          <p:cNvPr id="3" name="直接连接符 2"/>
          <p:cNvCxnSpPr/>
          <p:nvPr/>
        </p:nvCxnSpPr>
        <p:spPr>
          <a:xfrm>
            <a:off x="-8255" y="1183809"/>
            <a:ext cx="1830705" cy="0"/>
          </a:xfrm>
          <a:prstGeom prst="line">
            <a:avLst/>
          </a:prstGeom>
          <a:ln>
            <a:solidFill>
              <a:srgbClr val="109397"/>
            </a:solidFill>
          </a:ln>
        </p:spPr>
        <p:style>
          <a:lnRef idx="2">
            <a:schemeClr val="accent1"/>
          </a:lnRef>
          <a:fillRef idx="0">
            <a:srgbClr val="FFFFFF"/>
          </a:fillRef>
          <a:effectRef idx="0">
            <a:srgbClr val="FFFFFF"/>
          </a:effectRef>
          <a:fontRef idx="minor">
            <a:schemeClr val="tx1"/>
          </a:fontRef>
        </p:style>
      </p:cxnSp>
      <p:sp>
        <p:nvSpPr>
          <p:cNvPr id="22" name="椭圆 21">
            <a:hlinkClick r:id="rId3" action="ppaction://hlinksldjump"/>
          </p:cNvPr>
          <p:cNvSpPr/>
          <p:nvPr/>
        </p:nvSpPr>
        <p:spPr>
          <a:xfrm>
            <a:off x="2231877" y="126876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01</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23" name="椭圆 22">
            <a:hlinkClick r:id="rId4" action="ppaction://hlinksldjump"/>
          </p:cNvPr>
          <p:cNvSpPr/>
          <p:nvPr/>
        </p:nvSpPr>
        <p:spPr>
          <a:xfrm>
            <a:off x="2231877" y="2362004"/>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02</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25" name="椭圆 24">
            <a:hlinkClick r:id="rId5" action="ppaction://hlinksldjump"/>
          </p:cNvPr>
          <p:cNvSpPr/>
          <p:nvPr/>
        </p:nvSpPr>
        <p:spPr>
          <a:xfrm>
            <a:off x="2231877" y="3455248"/>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03</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26" name="文本框 25">
            <a:hlinkClick r:id="rId4" action="ppaction://hlinksldjump"/>
          </p:cNvPr>
          <p:cNvSpPr txBox="1"/>
          <p:nvPr/>
        </p:nvSpPr>
        <p:spPr>
          <a:xfrm>
            <a:off x="2927648" y="2372249"/>
            <a:ext cx="4677986" cy="492443"/>
          </a:xfrm>
          <a:prstGeom prst="rect">
            <a:avLst/>
          </a:prstGeom>
          <a:noFill/>
        </p:spPr>
        <p:txBody>
          <a:bodyPr wrap="square" rtlCol="0">
            <a:spAutoFit/>
          </a:bodyPr>
          <a:lstStyle/>
          <a:p>
            <a:r>
              <a:rPr lang="zh-CN" altLang="zh-CN" sz="2600" dirty="0"/>
              <a:t>存在量词命题的否定</a:t>
            </a:r>
            <a:endParaRPr lang="zh-CN" altLang="en-US" sz="2600" dirty="0"/>
          </a:p>
        </p:txBody>
      </p:sp>
      <p:sp>
        <p:nvSpPr>
          <p:cNvPr id="27" name="文本框 26">
            <a:hlinkClick r:id="rId5" action="ppaction://hlinksldjump"/>
          </p:cNvPr>
          <p:cNvSpPr txBox="1"/>
          <p:nvPr/>
        </p:nvSpPr>
        <p:spPr>
          <a:xfrm>
            <a:off x="2927648" y="3470833"/>
            <a:ext cx="6552728" cy="492443"/>
          </a:xfrm>
          <a:prstGeom prst="rect">
            <a:avLst/>
          </a:prstGeom>
          <a:noFill/>
        </p:spPr>
        <p:txBody>
          <a:bodyPr wrap="square" rtlCol="0">
            <a:spAutoFit/>
          </a:bodyPr>
          <a:lstStyle/>
          <a:p>
            <a:r>
              <a:rPr lang="zh-CN" altLang="zh-CN" sz="2600" dirty="0"/>
              <a:t>全称量词命题与存在量词命题的综合应用</a:t>
            </a:r>
            <a:endParaRPr lang="zh-CN" altLang="en-US" sz="2600" dirty="0"/>
          </a:p>
        </p:txBody>
      </p:sp>
      <p:sp>
        <p:nvSpPr>
          <p:cNvPr id="29" name="文本框 28">
            <a:hlinkClick r:id="rId3" action="ppaction://hlinksldjump"/>
          </p:cNvPr>
          <p:cNvSpPr txBox="1"/>
          <p:nvPr/>
        </p:nvSpPr>
        <p:spPr>
          <a:xfrm>
            <a:off x="2927648" y="1273665"/>
            <a:ext cx="5688632" cy="492443"/>
          </a:xfrm>
          <a:prstGeom prst="rect">
            <a:avLst/>
          </a:prstGeom>
          <a:noFill/>
        </p:spPr>
        <p:txBody>
          <a:bodyPr wrap="square" rtlCol="0">
            <a:spAutoFit/>
          </a:bodyPr>
          <a:lstStyle/>
          <a:p>
            <a:r>
              <a:rPr lang="zh-CN" altLang="zh-CN" sz="2600" dirty="0"/>
              <a:t>全称量词命题的否定</a:t>
            </a:r>
            <a:endParaRPr lang="zh-CN" altLang="en-US" sz="2600" dirty="0"/>
          </a:p>
        </p:txBody>
      </p:sp>
      <p:sp>
        <p:nvSpPr>
          <p:cNvPr id="30" name="椭圆 29">
            <a:hlinkClick r:id="rId6" action="ppaction://hlinksldjump"/>
          </p:cNvPr>
          <p:cNvSpPr/>
          <p:nvPr/>
        </p:nvSpPr>
        <p:spPr>
          <a:xfrm>
            <a:off x="2231877" y="4548492"/>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04</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31" name="文本框 30">
            <a:hlinkClick r:id="rId6" action="ppaction://hlinksldjump"/>
          </p:cNvPr>
          <p:cNvSpPr txBox="1"/>
          <p:nvPr/>
        </p:nvSpPr>
        <p:spPr>
          <a:xfrm>
            <a:off x="2927648" y="4569417"/>
            <a:ext cx="2012587" cy="492443"/>
          </a:xfrm>
          <a:prstGeom prst="rect">
            <a:avLst/>
          </a:prstGeom>
          <a:noFill/>
        </p:spPr>
        <p:txBody>
          <a:bodyPr wrap="square" rtlCol="0">
            <a:spAutoFit/>
          </a:bodyPr>
          <a:lstStyle/>
          <a:p>
            <a:r>
              <a:rPr lang="zh-CN" altLang="en-US" sz="2600" dirty="0">
                <a:solidFill>
                  <a:srgbClr val="0A5C5E"/>
                </a:solidFill>
                <a:latin typeface="+mn-ea"/>
              </a:rPr>
              <a:t>课时对点练</a:t>
            </a:r>
            <a:endParaRPr lang="zh-CN" altLang="en-US" sz="26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01</a:t>
            </a:r>
            <a:endParaRPr lang="en-US" altLang="zh-CN" sz="6600">
              <a:solidFill>
                <a:srgbClr val="109397"/>
              </a:solidFill>
            </a:endParaRPr>
          </a:p>
        </p:txBody>
      </p:sp>
      <p:sp>
        <p:nvSpPr>
          <p:cNvPr id="7" name="矩形 6"/>
          <p:cNvSpPr/>
          <p:nvPr/>
        </p:nvSpPr>
        <p:spPr>
          <a:xfrm>
            <a:off x="407368" y="2682353"/>
            <a:ext cx="8208912" cy="1169551"/>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全称量词命题的否定</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2"/>
            <a:ext cx="12192000" cy="4653134"/>
            <a:chOff x="0" y="2"/>
            <a:chExt cx="12192000" cy="4653134"/>
          </a:xfrm>
        </p:grpSpPr>
        <p:sp>
          <p:nvSpPr>
            <p:cNvPr id="12" name="矩形 11"/>
            <p:cNvSpPr/>
            <p:nvPr/>
          </p:nvSpPr>
          <p:spPr>
            <a:xfrm>
              <a:off x="235412" y="188639"/>
              <a:ext cx="11956588" cy="4464497"/>
            </a:xfrm>
            <a:prstGeom prst="rect">
              <a:avLst/>
            </a:prstGeom>
            <a:noFill/>
            <a:ln w="9525">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0" y="2"/>
              <a:ext cx="1332000" cy="2844003"/>
              <a:chOff x="0" y="1056965"/>
              <a:chExt cx="976388" cy="395811"/>
            </a:xfrm>
          </p:grpSpPr>
          <p:grpSp>
            <p:nvGrpSpPr>
              <p:cNvPr id="16" name="组合 15"/>
              <p:cNvGrpSpPr/>
              <p:nvPr/>
            </p:nvGrpSpPr>
            <p:grpSpPr>
              <a:xfrm>
                <a:off x="0" y="1056965"/>
                <a:ext cx="976388" cy="395811"/>
                <a:chOff x="0" y="1056965"/>
                <a:chExt cx="976388" cy="395811"/>
              </a:xfrm>
            </p:grpSpPr>
            <p:sp>
              <p:nvSpPr>
                <p:cNvPr id="18" name="矩形 17"/>
                <p:cNvSpPr/>
                <p:nvPr/>
              </p:nvSpPr>
              <p:spPr>
                <a:xfrm>
                  <a:off x="0" y="1056965"/>
                  <a:ext cx="976388" cy="395811"/>
                </a:xfrm>
                <a:prstGeom prst="rect">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9" name="矩形 18"/>
                <p:cNvSpPr/>
                <p:nvPr/>
              </p:nvSpPr>
              <p:spPr>
                <a:xfrm flipH="1">
                  <a:off x="149241" y="1056965"/>
                  <a:ext cx="42102" cy="395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矩形 16"/>
              <p:cNvSpPr/>
              <p:nvPr/>
            </p:nvSpPr>
            <p:spPr>
              <a:xfrm>
                <a:off x="214665" y="1126371"/>
                <a:ext cx="661782" cy="244870"/>
              </a:xfrm>
              <a:prstGeom prst="rect">
                <a:avLst/>
              </a:prstGeom>
            </p:spPr>
            <p:txBody>
              <a:bodyPr wrap="none">
                <a:spAutoFit/>
              </a:bodyPr>
              <a:lstStyle/>
              <a:p>
                <a:pPr algn="ctr">
                  <a:lnSpc>
                    <a:spcPts val="6500"/>
                  </a:lnSpc>
                </a:pPr>
                <a:r>
                  <a:rPr lang="zh-CN"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rPr>
                  <a:t>问题</a:t>
                </a:r>
                <a:endParaRPr lang="en-US"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endParaRPr>
              </a:p>
              <a:p>
                <a:pPr algn="ctr">
                  <a:lnSpc>
                    <a:spcPts val="6500"/>
                  </a:lnSpc>
                </a:pPr>
                <a:r>
                  <a:rPr lang="en-US" altLang="zh-CN" sz="6600" i="1" kern="100" dirty="0">
                    <a:solidFill>
                      <a:prstClr val="white"/>
                    </a:solidFill>
                    <a:latin typeface="Times New Roman" panose="02020603050405020304" pitchFamily="18" charset="0"/>
                    <a:ea typeface="微软雅黑" panose="020B0503020204020204" charset="-122"/>
                    <a:cs typeface="Courier New" panose="02070309020205020404" pitchFamily="49" charset="0"/>
                  </a:rPr>
                  <a:t>1</a:t>
                </a:r>
                <a:endParaRPr lang="zh-CN" altLang="en-US" sz="6600" i="1" kern="100" dirty="0">
                  <a:solidFill>
                    <a:prstClr val="white"/>
                  </a:solidFill>
                  <a:latin typeface="Times New Roman" panose="02020603050405020304" pitchFamily="18" charset="0"/>
                  <a:ea typeface="微软雅黑" panose="020B0503020204020204" charset="-122"/>
                  <a:cs typeface="Courier New" panose="02070309020205020404" pitchFamily="49" charset="0"/>
                </a:endParaRPr>
              </a:p>
            </p:txBody>
          </p:sp>
        </p:grpSp>
      </p:grpSp>
      <p:sp>
        <p:nvSpPr>
          <p:cNvPr id="2" name="矩形 1"/>
          <p:cNvSpPr/>
          <p:nvPr/>
        </p:nvSpPr>
        <p:spPr>
          <a:xfrm>
            <a:off x="1430751" y="197784"/>
            <a:ext cx="10524531" cy="4142160"/>
          </a:xfrm>
          <a:prstGeom prst="rect">
            <a:avLst/>
          </a:prstGeom>
        </p:spPr>
        <p:txBody>
          <a:bodyPr wrap="square">
            <a:spAutoFit/>
          </a:bodyPr>
          <a:lstStyle/>
          <a:p>
            <a:pPr>
              <a:lnSpc>
                <a:spcPct val="150000"/>
              </a:lnSpc>
              <a:spcAft>
                <a:spcPts val="0"/>
              </a:spcAft>
              <a:tabLst>
                <a:tab pos="2250440" algn="l"/>
              </a:tabLst>
            </a:pP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你能写出下列命题的否定吗？它们与原命题在形式上有什么变化？</a:t>
            </a:r>
            <a:endParaRPr lang="zh-CN" altLang="zh-CN" sz="3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所有的矩形都是平行四边形；</a:t>
            </a:r>
            <a:endParaRPr lang="zh-CN" altLang="zh-CN" sz="3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每一个素数都是奇数；</a:t>
            </a:r>
            <a:endParaRPr lang="zh-CN" altLang="zh-CN" sz="3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dirty="0">
                <a:latin typeface="Cambria Math" panose="02040503050406030204" pitchFamily="18" charset="0"/>
                <a:ea typeface="宋体" panose="02010600030101010101" pitchFamily="2" charset="-122"/>
                <a:cs typeface="Cambria Math" panose="02040503050406030204" pitchFamily="18" charset="0"/>
              </a:rPr>
              <a:t>∀</a:t>
            </a:r>
            <a:r>
              <a:rPr lang="en-US" altLang="zh-CN" sz="3600" b="1"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3600" b="1" dirty="0">
                <a:latin typeface="NEU-BZ"/>
                <a:ea typeface="宋体" panose="02010600030101010101" pitchFamily="2" charset="-122"/>
                <a:cs typeface="宋体" panose="02010600030101010101" pitchFamily="2" charset="-122"/>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3600" b="1"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en-US" altLang="zh-CN" sz="3600" b="1"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3600" b="1"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0000" y="548680"/>
            <a:ext cx="11412000" cy="5181162"/>
          </a:xfrm>
          <a:prstGeom prst="rect">
            <a:avLst/>
          </a:prstGeom>
        </p:spPr>
        <p:txBody>
          <a:bodyPr wrap="square">
            <a:spAutoFit/>
          </a:bodyPr>
          <a:lstStyle/>
          <a:p>
            <a:pPr>
              <a:lnSpc>
                <a:spcPct val="150000"/>
              </a:lnSpc>
              <a:spcAft>
                <a:spcPts val="0"/>
              </a:spcAft>
              <a:tabLst>
                <a:tab pos="2250440" algn="l"/>
              </a:tabLst>
            </a:pPr>
            <a:r>
              <a:rPr lang="zh-CN" altLang="zh-CN" sz="28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提示</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上面三个命题都是全称量词命题，即具有</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en-US" altLang="zh-CN" sz="2800" b="1" dirty="0">
                <a:solidFill>
                  <a:srgbClr val="215968"/>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NEU-BZ"/>
                <a:ea typeface="宋体" panose="02010600030101010101" pitchFamily="2" charset="-122"/>
                <a:cs typeface="宋体" panose="02010600030101010101" pitchFamily="2" charset="-122"/>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的形式</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其中命题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的否定是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并非所有的矩形都是平行四边形</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，也就是说，存在一个矩形不是平行四边形；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的否定是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并非每一个素数都是奇数</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，也就是说，存在一个素数不是奇数；</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的否定是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并非所有的</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NEU-BZ"/>
                <a:ea typeface="宋体" panose="02010600030101010101" pitchFamily="2" charset="-122"/>
                <a:cs typeface="宋体" panose="02010600030101010101" pitchFamily="2" charset="-122"/>
              </a:rPr>
              <a:t>∈</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，也就是说，</a:t>
            </a:r>
            <a:r>
              <a:rPr lang="en-US" altLang="zh-CN" sz="2800" b="1" dirty="0">
                <a:solidFill>
                  <a:srgbClr val="215968"/>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NEU-BZ"/>
                <a:ea typeface="宋体" panose="02010600030101010101" pitchFamily="2" charset="-122"/>
                <a:cs typeface="宋体" panose="02010600030101010101" pitchFamily="2" charset="-122"/>
              </a:rPr>
              <a:t>∈</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|&lt;0.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从命题形式看，这三个全称量词命题的否定都变成了存在量词命题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81916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2746124442"/>
              </p:ext>
            </p:extLst>
          </p:nvPr>
        </p:nvGraphicFramePr>
        <p:xfrm>
          <a:off x="551385" y="1628800"/>
          <a:ext cx="11089230" cy="1978660"/>
        </p:xfrm>
        <a:graphic>
          <a:graphicData uri="http://schemas.openxmlformats.org/drawingml/2006/table">
            <a:tbl>
              <a:tblPr firstRow="1" firstCol="1" bandRow="1"/>
              <a:tblGrid>
                <a:gridCol w="2304255"/>
                <a:gridCol w="3744416"/>
                <a:gridCol w="5040559"/>
              </a:tblGrid>
              <a:tr h="56971">
                <a:tc>
                  <a:txBody>
                    <a:bodyPr/>
                    <a:lstStyle/>
                    <a:p>
                      <a:pPr algn="ctr">
                        <a:lnSpc>
                          <a:spcPct val="150000"/>
                        </a:lnSpc>
                        <a:spcAft>
                          <a:spcPts val="0"/>
                        </a:spcAft>
                        <a:tabLst>
                          <a:tab pos="2250440" algn="l"/>
                        </a:tabLst>
                      </a:pP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a:effectLst/>
                          <a:latin typeface="NEU-BZ"/>
                          <a:ea typeface="方正楷体_GBK" panose="03000509000000000000" pitchFamily="65" charset="-122"/>
                          <a:cs typeface="Lucida Sans Unicode" panose="020B0602030504020204" pitchFamily="34" charset="0"/>
                        </a:rPr>
                        <a:t>￢</a:t>
                      </a:r>
                      <a:r>
                        <a:rPr lang="en-US" sz="2800" i="1">
                          <a:effectLst/>
                          <a:latin typeface="Times New Roman" panose="02020603050405020304" pitchFamily="18" charset="0"/>
                          <a:ea typeface="宋体" panose="02010600030101010101" pitchFamily="2" charset="-122"/>
                          <a:cs typeface="Times New Roman" panose="02020603050405020304" pitchFamily="18" charset="0"/>
                        </a:rPr>
                        <a:t>p</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结论</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053">
                <a:tc>
                  <a:txBody>
                    <a:bodyPr/>
                    <a:lstStyle/>
                    <a:p>
                      <a:pPr algn="ctr">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全称量词命题</a:t>
                      </a:r>
                      <a:r>
                        <a:rPr lang="en-US" sz="2800" dirty="0">
                          <a:effectLst/>
                          <a:latin typeface="Cambria Math" panose="02040503050406030204" pitchFamily="18" charset="0"/>
                          <a:ea typeface="宋体" panose="02010600030101010101" pitchFamily="2" charset="-122"/>
                          <a:cs typeface="Cambria Math" panose="02040503050406030204" pitchFamily="18" charset="0"/>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sz="2800" dirty="0">
                          <a:effectLst/>
                          <a:latin typeface="NEU-BZ"/>
                          <a:ea typeface="宋体" panose="02010600030101010101" pitchFamily="2" charset="-122"/>
                          <a:cs typeface="宋体" panose="02010600030101010101" pitchFamily="2" charset="-122"/>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u="none" dirty="0" smtClean="0">
                          <a:effectLst/>
                          <a:latin typeface="Cambria Math" panose="02040503050406030204" pitchFamily="18" charset="0"/>
                          <a:ea typeface="宋体" panose="02010600030101010101" pitchFamily="2" charset="-122"/>
                          <a:cs typeface="Cambria Math" panose="02040503050406030204" pitchFamily="18" charset="0"/>
                        </a:rPr>
                        <a:t>_____________________</a:t>
                      </a:r>
                      <a:endParaRPr lang="zh-CN" sz="2800" u="none"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全称量词命题的否定是存在量词命题</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1" name="组合 10"/>
          <p:cNvGrpSpPr/>
          <p:nvPr/>
        </p:nvGrpSpPr>
        <p:grpSpPr>
          <a:xfrm>
            <a:off x="0" y="491605"/>
            <a:ext cx="1914763" cy="465782"/>
            <a:chOff x="0" y="491605"/>
            <a:chExt cx="1914763" cy="465782"/>
          </a:xfrm>
        </p:grpSpPr>
        <p:sp>
          <p:nvSpPr>
            <p:cNvPr id="2" name="箭头: 五边形 1"/>
            <p:cNvSpPr/>
            <p:nvPr/>
          </p:nvSpPr>
          <p:spPr>
            <a:xfrm>
              <a:off x="0" y="491605"/>
              <a:ext cx="1914763" cy="431800"/>
            </a:xfrm>
            <a:prstGeom prst="homePlate">
              <a:avLst/>
            </a:prstGeom>
            <a:gradFill flip="none" rotWithShape="1">
              <a:gsLst>
                <a:gs pos="62000">
                  <a:srgbClr val="109397"/>
                </a:gs>
                <a:gs pos="100000">
                  <a:schemeClr val="accent3">
                    <a:lumMod val="20000"/>
                    <a:lumOff val="80000"/>
                  </a:schemeClr>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5" name="文本框 6"/>
            <p:cNvSpPr txBox="1"/>
            <p:nvPr/>
          </p:nvSpPr>
          <p:spPr>
            <a:xfrm>
              <a:off x="263352" y="495722"/>
              <a:ext cx="154172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知识梳理</a:t>
              </a:r>
            </a:p>
          </p:txBody>
        </p:sp>
      </p:grpSp>
      <p:sp>
        <p:nvSpPr>
          <p:cNvPr id="14" name="矩形 13"/>
          <p:cNvSpPr/>
          <p:nvPr/>
        </p:nvSpPr>
        <p:spPr>
          <a:xfrm>
            <a:off x="3487540" y="2627768"/>
            <a:ext cx="2509020" cy="523220"/>
          </a:xfrm>
          <a:prstGeom prst="rect">
            <a:avLst/>
          </a:prstGeom>
        </p:spPr>
        <p:txBody>
          <a:bodyPr wrap="none">
            <a:spAutoFit/>
          </a:bodyPr>
          <a:lstStyle/>
          <a:p>
            <a:r>
              <a:rPr lang="en-US" altLang="zh-CN" sz="28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solidFill>
                  <a:srgbClr val="C00000"/>
                </a:solidFill>
                <a:latin typeface="NEU-BZ"/>
                <a:ea typeface="宋体" panose="02010600030101010101" pitchFamily="2" charset="-122"/>
                <a:cs typeface="宋体" panose="02010600030101010101" pitchFamily="2" charset="-122"/>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solidFill>
                  <a:srgbClr val="C00000"/>
                </a:solidFill>
                <a:latin typeface="NEU-BZ"/>
                <a:ea typeface="方正楷体_GBK" panose="03000509000000000000" pitchFamily="65" charset="-122"/>
                <a:cs typeface="Lucida Sans Unicode" panose="020B0602030504020204" pitchFamily="34"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727067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386050" y="1410966"/>
            <a:ext cx="9419901" cy="3242170"/>
          </a:xfrm>
          <a:prstGeom prst="rect">
            <a:avLst/>
          </a:prstGeom>
        </p:spPr>
        <p:txBody>
          <a:bodyPr wrap="square">
            <a:spAutoFit/>
          </a:bodyPr>
          <a:lstStyle/>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含全称量词命题的否定，总结起来八个字</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改变量词，否定结论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，从集合的角度来看，</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的范围没有变，只是对结论进行了否定</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一个命题和它的否定不能同时为真，也不能同时为假，只能一真一假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0" name="矩形 9"/>
          <p:cNvSpPr/>
          <p:nvPr/>
        </p:nvSpPr>
        <p:spPr>
          <a:xfrm>
            <a:off x="875420" y="1246659"/>
            <a:ext cx="10441160" cy="362250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23725" y="476672"/>
            <a:ext cx="1439827" cy="461665"/>
          </a:xfrm>
          <a:prstGeom prst="rect">
            <a:avLst/>
          </a:prstGeom>
        </p:spPr>
        <p:txBody>
          <a:bodyPr wrap="square">
            <a:spAutoFit/>
          </a:bodyPr>
          <a:lstStyle/>
          <a:p>
            <a:pPr algn="ctr"/>
            <a:r>
              <a:rPr lang="zh-CN" altLang="en-US" sz="2400" b="1" dirty="0">
                <a:solidFill>
                  <a:srgbClr val="C00000"/>
                </a:solidFill>
                <a:latin typeface="黑体" panose="02010609060101010101" pitchFamily="49" charset="-122"/>
                <a:ea typeface="黑体" panose="02010609060101010101" pitchFamily="49" charset="-122"/>
              </a:rPr>
              <a:t>注意点</a:t>
            </a:r>
          </a:p>
        </p:txBody>
      </p:sp>
      <p:cxnSp>
        <p:nvCxnSpPr>
          <p:cNvPr id="5" name="直接连接符 4"/>
          <p:cNvCxnSpPr/>
          <p:nvPr/>
        </p:nvCxnSpPr>
        <p:spPr>
          <a:xfrm>
            <a:off x="-8255" y="967785"/>
            <a:ext cx="183070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44624"/>
            <a:ext cx="11412000" cy="1303177"/>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写出下列命题的否定</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所有分数都是有理数；</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214040"/>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sp>
        <p:nvSpPr>
          <p:cNvPr id="6" name="矩形 5"/>
          <p:cNvSpPr/>
          <p:nvPr/>
        </p:nvSpPr>
        <p:spPr>
          <a:xfrm>
            <a:off x="390000" y="1863482"/>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该命题的否定：存在一个分数不是有理数</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1512216"/>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1" name="矩形 10"/>
          <p:cNvSpPr/>
          <p:nvPr/>
        </p:nvSpPr>
        <p:spPr>
          <a:xfrm>
            <a:off x="390000" y="2662742"/>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所有被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整除的整数都是奇数；</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2" name="矩形 11"/>
          <p:cNvSpPr/>
          <p:nvPr/>
        </p:nvSpPr>
        <p:spPr>
          <a:xfrm>
            <a:off x="390000" y="3936440"/>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该命题的否定：存在一个被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整除的整数不是奇数</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3" name="组合 12"/>
          <p:cNvGrpSpPr/>
          <p:nvPr/>
        </p:nvGrpSpPr>
        <p:grpSpPr>
          <a:xfrm>
            <a:off x="513284" y="3585174"/>
            <a:ext cx="11127332" cy="360099"/>
            <a:chOff x="609716" y="4579755"/>
            <a:chExt cx="11127332" cy="360099"/>
          </a:xfrm>
        </p:grpSpPr>
        <p:cxnSp>
          <p:nvCxnSpPr>
            <p:cNvPr id="14" name="直接连接符 13"/>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6" name="矩形 15"/>
          <p:cNvSpPr/>
          <p:nvPr/>
        </p:nvSpPr>
        <p:spPr>
          <a:xfrm>
            <a:off x="390000" y="4742288"/>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7" name="矩形 16"/>
          <p:cNvSpPr/>
          <p:nvPr/>
        </p:nvSpPr>
        <p:spPr>
          <a:xfrm>
            <a:off x="390000" y="6011370"/>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8" name="组合 17"/>
          <p:cNvGrpSpPr/>
          <p:nvPr/>
        </p:nvGrpSpPr>
        <p:grpSpPr>
          <a:xfrm>
            <a:off x="513284" y="5660104"/>
            <a:ext cx="11127332" cy="360099"/>
            <a:chOff x="609716" y="4579755"/>
            <a:chExt cx="11127332" cy="360099"/>
          </a:xfrm>
        </p:grpSpPr>
        <p:cxnSp>
          <p:nvCxnSpPr>
            <p:cNvPr id="19" name="直接连接符 18"/>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462683"/>
            <a:ext cx="11377264" cy="3046437"/>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5400" y="1668710"/>
            <a:ext cx="10801200" cy="2595839"/>
          </a:xfrm>
          <a:prstGeom prst="rect">
            <a:avLst/>
          </a:prstGeom>
        </p:spPr>
        <p:txBody>
          <a:bodyPr wrap="square">
            <a:spAutoFit/>
          </a:body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全称量词命题否定的关注点</a:t>
            </a: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全称量词命题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，它的否定</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全称量词命题的否定是存在量词命题，对省略全称量词的全称量词命题可补上量词后进行否定</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0" name="组合 9"/>
          <p:cNvGrpSpPr/>
          <p:nvPr/>
        </p:nvGrpSpPr>
        <p:grpSpPr>
          <a:xfrm>
            <a:off x="-4" y="441094"/>
            <a:ext cx="2253293" cy="539634"/>
            <a:chOff x="-4" y="441094"/>
            <a:chExt cx="2253293" cy="539634"/>
          </a:xfrm>
        </p:grpSpPr>
        <p:grpSp>
          <p:nvGrpSpPr>
            <p:cNvPr id="12" name="组合 11"/>
            <p:cNvGrpSpPr/>
            <p:nvPr/>
          </p:nvGrpSpPr>
          <p:grpSpPr>
            <a:xfrm rot="5400000">
              <a:off x="856828" y="-415734"/>
              <a:ext cx="539634" cy="2253289"/>
              <a:chOff x="692687" y="471027"/>
              <a:chExt cx="991950" cy="2947885"/>
            </a:xfrm>
            <a:solidFill>
              <a:srgbClr val="109397"/>
            </a:solidFill>
          </p:grpSpPr>
          <p:sp>
            <p:nvSpPr>
              <p:cNvPr id="15" name="圆角矩形 14"/>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16" name="矩形 15"/>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4" name="直接连接符 13"/>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 name="矩形 20"/>
              <p:cNvSpPr/>
              <p:nvPr/>
            </p:nvSpPr>
            <p:spPr>
              <a:xfrm>
                <a:off x="389999" y="179496"/>
                <a:ext cx="10977043" cy="2948692"/>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写出下列命题的否定：</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每个平行四边形都是中心对称图形</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1" name="矩形 20"/>
              <p:cNvSpPr>
                <a:spLocks noRot="1" noChangeAspect="1" noMove="1" noResize="1" noEditPoints="1" noAdjustHandles="1" noChangeArrowheads="1" noChangeShapeType="1" noTextEdit="1"/>
              </p:cNvSpPr>
              <p:nvPr/>
            </p:nvSpPr>
            <p:spPr>
              <a:xfrm>
                <a:off x="389999" y="179496"/>
                <a:ext cx="10977043" cy="2948692"/>
              </a:xfrm>
              <a:prstGeom prst="rect">
                <a:avLst/>
              </a:prstGeom>
              <a:blipFill rotWithShape="0">
                <a:blip r:embed="rId3"/>
                <a:stretch>
                  <a:fillRect l="-1166" b="-2273"/>
                </a:stretch>
              </a:blipFill>
            </p:spPr>
            <p:txBody>
              <a:bodyPr/>
              <a:lstStyle/>
              <a:p>
                <a:r>
                  <a:rPr lang="zh-CN" altLang="en-US">
                    <a:noFill/>
                  </a:rPr>
                  <a:t> </a:t>
                </a:r>
              </a:p>
            </p:txBody>
          </p:sp>
        </mc:Fallback>
      </mc:AlternateContent>
      <p:sp>
        <p:nvSpPr>
          <p:cNvPr id="18" name="任意多边形: 形状 3"/>
          <p:cNvSpPr/>
          <p:nvPr/>
        </p:nvSpPr>
        <p:spPr>
          <a:xfrm>
            <a:off x="-14378" y="331623"/>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1</a:t>
            </a:r>
            <a:endParaRPr lang="zh-CN" altLang="en-US" dirty="0">
              <a:latin typeface="+mj-ea"/>
              <a:ea typeface="+mj-ea"/>
              <a:cs typeface="+mn-ea"/>
            </a:endParaRPr>
          </a:p>
        </p:txBody>
      </p:sp>
      <p:pic>
        <p:nvPicPr>
          <p:cNvPr id="13" name="返回">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mc:AlternateContent xmlns:mc="http://schemas.openxmlformats.org/markup-compatibility/2006" xmlns:a14="http://schemas.microsoft.com/office/drawing/2010/main">
        <mc:Choice Requires="a14">
          <p:sp>
            <p:nvSpPr>
              <p:cNvPr id="22" name="矩形 21"/>
              <p:cNvSpPr/>
              <p:nvPr/>
            </p:nvSpPr>
            <p:spPr>
              <a:xfrm>
                <a:off x="390000" y="3646918"/>
                <a:ext cx="11412000" cy="2302362"/>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effectLst/>
                    <a:latin typeface="MS Mincho" panose="02020609040205080304" pitchFamily="49" charset="-128"/>
                    <a:ea typeface="宋体" panose="02010600030101010101" pitchFamily="2" charset="-122"/>
                    <a:cs typeface="MS Mincho" panose="02020609040205080304" pitchFamily="49" charset="-128"/>
                  </a:rPr>
                  <a:t>∉</a:t>
                </a:r>
                <a:r>
                  <a:rPr lang="en-US" altLang="zh-CN" sz="2800" b="1" dirty="0" err="1">
                    <a:effectLst/>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den>
                    </m:f>
                  </m:oMath>
                </a14:m>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的否定：存在一个平行四边形不是中心对称图形</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2" name="矩形 21"/>
              <p:cNvSpPr>
                <a:spLocks noRot="1" noChangeAspect="1" noMove="1" noResize="1" noEditPoints="1" noAdjustHandles="1" noChangeArrowheads="1" noChangeShapeType="1" noTextEdit="1"/>
              </p:cNvSpPr>
              <p:nvPr/>
            </p:nvSpPr>
            <p:spPr>
              <a:xfrm>
                <a:off x="390000" y="3646918"/>
                <a:ext cx="11412000" cy="2302362"/>
              </a:xfrm>
              <a:prstGeom prst="rect">
                <a:avLst/>
              </a:prstGeom>
              <a:blipFill rotWithShape="0">
                <a:blip r:embed="rId6"/>
                <a:stretch>
                  <a:fillRect l="-1122" b="-3175"/>
                </a:stretch>
              </a:blipFill>
            </p:spPr>
            <p:txBody>
              <a:bodyPr/>
              <a:lstStyle/>
              <a:p>
                <a:r>
                  <a:rPr lang="zh-CN" altLang="en-US">
                    <a:noFill/>
                  </a:rPr>
                  <a:t> </a:t>
                </a:r>
              </a:p>
            </p:txBody>
          </p:sp>
        </mc:Fallback>
      </mc:AlternateContent>
      <p:grpSp>
        <p:nvGrpSpPr>
          <p:cNvPr id="23" name="组合 22"/>
          <p:cNvGrpSpPr/>
          <p:nvPr/>
        </p:nvGrpSpPr>
        <p:grpSpPr>
          <a:xfrm>
            <a:off x="513284" y="3295652"/>
            <a:ext cx="11127332" cy="360099"/>
            <a:chOff x="609716" y="4579755"/>
            <a:chExt cx="11127332" cy="360099"/>
          </a:xfrm>
        </p:grpSpPr>
        <p:cxnSp>
          <p:nvCxnSpPr>
            <p:cNvPr id="24" name="直接连接符 23"/>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1240364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linds(horizontal)">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blinds(horizontal)">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blinds(horizontal)">
                                      <p:cBhvr>
                                        <p:cTn id="17" dur="5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02</a:t>
            </a:r>
            <a:endParaRPr lang="en-US" altLang="zh-CN" sz="6600">
              <a:solidFill>
                <a:srgbClr val="109397"/>
              </a:solidFill>
            </a:endParaRPr>
          </a:p>
        </p:txBody>
      </p:sp>
      <p:sp>
        <p:nvSpPr>
          <p:cNvPr id="16" name="矩形 15"/>
          <p:cNvSpPr/>
          <p:nvPr/>
        </p:nvSpPr>
        <p:spPr>
          <a:xfrm>
            <a:off x="407368" y="2708920"/>
            <a:ext cx="8280920" cy="1169551"/>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存在量词命题的否定</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2"/>
            <a:ext cx="12192000" cy="4149078"/>
            <a:chOff x="0" y="2"/>
            <a:chExt cx="12192000" cy="4149078"/>
          </a:xfrm>
        </p:grpSpPr>
        <p:sp>
          <p:nvSpPr>
            <p:cNvPr id="12" name="矩形 11"/>
            <p:cNvSpPr/>
            <p:nvPr/>
          </p:nvSpPr>
          <p:spPr>
            <a:xfrm>
              <a:off x="235412" y="188639"/>
              <a:ext cx="11956588" cy="3960441"/>
            </a:xfrm>
            <a:prstGeom prst="rect">
              <a:avLst/>
            </a:prstGeom>
            <a:noFill/>
            <a:ln w="9525">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0" y="2"/>
              <a:ext cx="1332000" cy="2844003"/>
              <a:chOff x="0" y="1056965"/>
              <a:chExt cx="976388" cy="395811"/>
            </a:xfrm>
          </p:grpSpPr>
          <p:grpSp>
            <p:nvGrpSpPr>
              <p:cNvPr id="16" name="组合 15"/>
              <p:cNvGrpSpPr/>
              <p:nvPr/>
            </p:nvGrpSpPr>
            <p:grpSpPr>
              <a:xfrm>
                <a:off x="0" y="1056965"/>
                <a:ext cx="976388" cy="395811"/>
                <a:chOff x="0" y="1056965"/>
                <a:chExt cx="976388" cy="395811"/>
              </a:xfrm>
            </p:grpSpPr>
            <p:sp>
              <p:nvSpPr>
                <p:cNvPr id="18" name="矩形 17"/>
                <p:cNvSpPr/>
                <p:nvPr/>
              </p:nvSpPr>
              <p:spPr>
                <a:xfrm>
                  <a:off x="0" y="1056965"/>
                  <a:ext cx="976388" cy="395811"/>
                </a:xfrm>
                <a:prstGeom prst="rect">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9" name="矩形 18"/>
                <p:cNvSpPr/>
                <p:nvPr/>
              </p:nvSpPr>
              <p:spPr>
                <a:xfrm flipH="1">
                  <a:off x="149241" y="1056965"/>
                  <a:ext cx="42102" cy="395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矩形 16"/>
              <p:cNvSpPr/>
              <p:nvPr/>
            </p:nvSpPr>
            <p:spPr>
              <a:xfrm>
                <a:off x="214665" y="1126371"/>
                <a:ext cx="661782" cy="244870"/>
              </a:xfrm>
              <a:prstGeom prst="rect">
                <a:avLst/>
              </a:prstGeom>
            </p:spPr>
            <p:txBody>
              <a:bodyPr wrap="none">
                <a:spAutoFit/>
              </a:bodyPr>
              <a:lstStyle/>
              <a:p>
                <a:pPr algn="ctr">
                  <a:lnSpc>
                    <a:spcPts val="6500"/>
                  </a:lnSpc>
                </a:pPr>
                <a:r>
                  <a:rPr lang="zh-CN"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rPr>
                  <a:t>问题</a:t>
                </a:r>
                <a:endParaRPr lang="en-US"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endParaRPr>
              </a:p>
              <a:p>
                <a:pPr algn="ctr">
                  <a:lnSpc>
                    <a:spcPts val="6500"/>
                  </a:lnSpc>
                </a:pPr>
                <a:r>
                  <a:rPr lang="en-US" altLang="zh-CN" sz="6600" i="1" kern="100" dirty="0" smtClean="0">
                    <a:solidFill>
                      <a:prstClr val="white"/>
                    </a:solidFill>
                    <a:latin typeface="Times New Roman" panose="02020603050405020304" pitchFamily="18" charset="0"/>
                    <a:ea typeface="微软雅黑" panose="020B0503020204020204" charset="-122"/>
                    <a:cs typeface="Courier New" panose="02070309020205020404" pitchFamily="49" charset="0"/>
                  </a:rPr>
                  <a:t>2</a:t>
                </a:r>
                <a:endParaRPr lang="zh-CN" altLang="en-US" sz="6600" i="1" kern="100" dirty="0">
                  <a:solidFill>
                    <a:prstClr val="white"/>
                  </a:solidFill>
                  <a:latin typeface="Times New Roman" panose="02020603050405020304" pitchFamily="18" charset="0"/>
                  <a:ea typeface="微软雅黑" panose="020B0503020204020204" charset="-122"/>
                  <a:cs typeface="Courier New" panose="02070309020205020404" pitchFamily="49" charset="0"/>
                </a:endParaRPr>
              </a:p>
            </p:txBody>
          </p:sp>
        </p:grpSp>
      </p:grpSp>
      <p:sp>
        <p:nvSpPr>
          <p:cNvPr id="2" name="矩形 1"/>
          <p:cNvSpPr/>
          <p:nvPr/>
        </p:nvSpPr>
        <p:spPr>
          <a:xfrm>
            <a:off x="1430751" y="188640"/>
            <a:ext cx="10524531" cy="3692165"/>
          </a:xfrm>
          <a:prstGeom prst="rect">
            <a:avLst/>
          </a:prstGeom>
        </p:spPr>
        <p:txBody>
          <a:bodyPr wrap="square">
            <a:spAutoFit/>
          </a:bodyPr>
          <a:lstStyle/>
          <a:p>
            <a:pPr>
              <a:lnSpc>
                <a:spcPct val="150000"/>
              </a:lnSpc>
              <a:spcAft>
                <a:spcPts val="0"/>
              </a:spcAft>
              <a:tabLst>
                <a:tab pos="2250440" algn="l"/>
              </a:tabLst>
            </a:pPr>
            <a:r>
              <a:rPr lang="zh-CN" altLang="zh-CN" sz="3200" b="1" dirty="0">
                <a:latin typeface="Times New Roman" panose="02020603050405020304" pitchFamily="18" charset="0"/>
                <a:ea typeface="新宋体" panose="02010609030101010101" pitchFamily="49" charset="-122"/>
                <a:cs typeface="Times New Roman" panose="02020603050405020304" pitchFamily="18" charset="0"/>
              </a:rPr>
              <a:t>你能写出下列命题的否定吗？它们与原命题在形式上有什么变化？</a:t>
            </a:r>
            <a:endParaRPr lang="zh-CN" altLang="zh-CN" sz="32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3200" b="1" dirty="0">
                <a:latin typeface="Times New Roman" panose="02020603050405020304" pitchFamily="18" charset="0"/>
                <a:ea typeface="新宋体" panose="02010609030101010101" pitchFamily="49" charset="-122"/>
                <a:cs typeface="Times New Roman" panose="02020603050405020304" pitchFamily="18" charset="0"/>
              </a:rPr>
              <a:t>存在一个实数的绝对值是正数；</a:t>
            </a:r>
            <a:endParaRPr lang="zh-CN" altLang="zh-CN" sz="32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3200" b="1" dirty="0">
                <a:latin typeface="Times New Roman" panose="02020603050405020304" pitchFamily="18" charset="0"/>
                <a:ea typeface="新宋体" panose="02010609030101010101" pitchFamily="49" charset="-122"/>
                <a:cs typeface="Times New Roman" panose="02020603050405020304" pitchFamily="18" charset="0"/>
              </a:rPr>
              <a:t>有些平行四边形是菱形；</a:t>
            </a:r>
            <a:endParaRPr lang="zh-CN" altLang="zh-CN" sz="32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200" b="1" dirty="0">
                <a:latin typeface="Cambria Math" panose="02040503050406030204" pitchFamily="18" charset="0"/>
                <a:ea typeface="宋体" panose="02010600030101010101" pitchFamily="2" charset="-122"/>
                <a:cs typeface="Cambria Math" panose="02040503050406030204" pitchFamily="18" charset="0"/>
              </a:rPr>
              <a:t>∃</a:t>
            </a:r>
            <a:r>
              <a:rPr lang="en-US" altLang="zh-CN" sz="3200" b="1"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3200" b="1" dirty="0">
                <a:latin typeface="NEU-BZ"/>
                <a:ea typeface="宋体" panose="02010600030101010101" pitchFamily="2" charset="-122"/>
                <a:cs typeface="宋体" panose="02010600030101010101" pitchFamily="2" charset="-122"/>
              </a:rPr>
              <a:t>∈</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32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200" b="1"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3200" b="1"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3200" b="1"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3200" b="1"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3200" b="1"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3200" b="1"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3200" b="1"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15115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0000" y="548680"/>
            <a:ext cx="11412000" cy="5181162"/>
          </a:xfrm>
          <a:prstGeom prst="rect">
            <a:avLst/>
          </a:prstGeom>
        </p:spPr>
        <p:txBody>
          <a:bodyPr wrap="square">
            <a:spAutoFit/>
          </a:bodyPr>
          <a:lstStyle/>
          <a:p>
            <a:pPr>
              <a:lnSpc>
                <a:spcPct val="150000"/>
              </a:lnSpc>
              <a:spcAft>
                <a:spcPts val="0"/>
              </a:spcAft>
              <a:tabLst>
                <a:tab pos="2250440" algn="l"/>
              </a:tabLst>
            </a:pPr>
            <a:r>
              <a:rPr lang="zh-CN" altLang="zh-CN" sz="28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提示</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这三个命题都是存在量词命题，即具有</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en-US" altLang="zh-CN" sz="2800" b="1" dirty="0">
                <a:solidFill>
                  <a:srgbClr val="215968"/>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NEU-BZ"/>
                <a:ea typeface="宋体" panose="02010600030101010101" pitchFamily="2" charset="-122"/>
                <a:cs typeface="宋体" panose="02010600030101010101" pitchFamily="2" charset="-122"/>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的形式</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其中命题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的否定是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不存在一个实数，它的绝对值是正数</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，也就是说，所有实数的绝对值都不是正数；</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的否定是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没有一个平行四边形是菱形</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，也就是说，每一个平行四边形都不是菱形；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的否定是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不存在</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NEU-BZ"/>
                <a:ea typeface="宋体" panose="02010600030101010101" pitchFamily="2" charset="-122"/>
                <a:cs typeface="宋体" panose="02010600030101010101" pitchFamily="2" charset="-122"/>
              </a:rPr>
              <a:t>∈</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30000"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i="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，也就是说，</a:t>
            </a:r>
            <a:r>
              <a:rPr lang="en-US" altLang="zh-CN" sz="2800" b="1" dirty="0">
                <a:solidFill>
                  <a:srgbClr val="215968"/>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b="1" i="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b="1" dirty="0">
                <a:solidFill>
                  <a:srgbClr val="215968"/>
                </a:solidFill>
                <a:latin typeface="NEU-BZ"/>
                <a:ea typeface="宋体" panose="02010600030101010101" pitchFamily="2" charset="-122"/>
                <a:cs typeface="宋体" panose="02010600030101010101" pitchFamily="2" charset="-122"/>
              </a:rPr>
              <a:t>∈</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i="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baseline="30000"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1" i="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b="1" dirty="0" err="1">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en-US" altLang="zh-CN" sz="2800" b="1" dirty="0" err="1">
                <a:solidFill>
                  <a:srgbClr val="215968"/>
                </a:solidFill>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从命题形式看，这三个存在量词命题的否定都变成了全称量词命题</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07383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2908555529"/>
              </p:ext>
            </p:extLst>
          </p:nvPr>
        </p:nvGraphicFramePr>
        <p:xfrm>
          <a:off x="515381" y="1484784"/>
          <a:ext cx="11161239" cy="1978660"/>
        </p:xfrm>
        <a:graphic>
          <a:graphicData uri="http://schemas.openxmlformats.org/drawingml/2006/table">
            <a:tbl>
              <a:tblPr firstRow="1" firstCol="1" bandRow="1"/>
              <a:tblGrid>
                <a:gridCol w="2699263"/>
                <a:gridCol w="3457420"/>
                <a:gridCol w="5004556"/>
              </a:tblGrid>
              <a:tr h="94951">
                <a:tc>
                  <a:txBody>
                    <a:bodyPr/>
                    <a:lstStyle/>
                    <a:p>
                      <a:pPr algn="ctr">
                        <a:lnSpc>
                          <a:spcPct val="150000"/>
                        </a:lnSpc>
                        <a:spcAft>
                          <a:spcPts val="0"/>
                        </a:spcAft>
                        <a:tabLst>
                          <a:tab pos="2250440" algn="l"/>
                        </a:tabLst>
                      </a:pP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a:effectLst/>
                          <a:latin typeface="NEU-BZ"/>
                          <a:ea typeface="方正楷体_GBK" panose="03000509000000000000" pitchFamily="65" charset="-122"/>
                          <a:cs typeface="Lucida Sans Unicode" panose="020B0602030504020204" pitchFamily="34" charset="0"/>
                        </a:rPr>
                        <a:t>￢</a:t>
                      </a:r>
                      <a:r>
                        <a:rPr lang="en-US" sz="2800" i="1">
                          <a:effectLst/>
                          <a:latin typeface="Times New Roman" panose="02020603050405020304" pitchFamily="18" charset="0"/>
                          <a:ea typeface="宋体" panose="02010600030101010101" pitchFamily="2" charset="-122"/>
                          <a:cs typeface="Times New Roman" panose="02020603050405020304" pitchFamily="18" charset="0"/>
                        </a:rPr>
                        <a:t>p</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结论</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5089">
                <a:tc>
                  <a:txBody>
                    <a:bodyPr/>
                    <a:lstStyle/>
                    <a:p>
                      <a:pPr algn="ctr">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存在量词命题</a:t>
                      </a:r>
                      <a:r>
                        <a:rPr lang="en-US" sz="2800" dirty="0">
                          <a:effectLst/>
                          <a:latin typeface="Cambria Math" panose="02040503050406030204" pitchFamily="18" charset="0"/>
                          <a:ea typeface="宋体" panose="02010600030101010101" pitchFamily="2" charset="-122"/>
                          <a:cs typeface="Cambria Math" panose="02040503050406030204" pitchFamily="18" charset="0"/>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sz="2800" dirty="0">
                          <a:effectLst/>
                          <a:latin typeface="NEU-BZ"/>
                          <a:ea typeface="宋体" panose="02010600030101010101" pitchFamily="2" charset="-122"/>
                          <a:cs typeface="宋体" panose="02010600030101010101" pitchFamily="2" charset="-122"/>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u="none" dirty="0" smtClean="0">
                          <a:effectLst/>
                          <a:latin typeface="Cambria Math" panose="02040503050406030204" pitchFamily="18" charset="0"/>
                          <a:ea typeface="宋体" panose="02010600030101010101" pitchFamily="2" charset="-122"/>
                          <a:cs typeface="Cambria Math" panose="02040503050406030204" pitchFamily="18" charset="0"/>
                        </a:rPr>
                        <a:t>____________________</a:t>
                      </a:r>
                      <a:endParaRPr lang="zh-CN" sz="2800" u="none"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nSpc>
                          <a:spcPct val="150000"/>
                        </a:lnSpc>
                        <a:spcAft>
                          <a:spcPts val="0"/>
                        </a:spcAft>
                        <a:tabLst>
                          <a:tab pos="2250440" algn="l"/>
                        </a:tabLst>
                      </a:pP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存在量词命题的否定是全称量词命题</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11" name="组合 10"/>
          <p:cNvGrpSpPr/>
          <p:nvPr/>
        </p:nvGrpSpPr>
        <p:grpSpPr>
          <a:xfrm>
            <a:off x="0" y="491605"/>
            <a:ext cx="1914763" cy="465782"/>
            <a:chOff x="0" y="491605"/>
            <a:chExt cx="1914763" cy="465782"/>
          </a:xfrm>
        </p:grpSpPr>
        <p:sp>
          <p:nvSpPr>
            <p:cNvPr id="2" name="箭头: 五边形 1"/>
            <p:cNvSpPr/>
            <p:nvPr/>
          </p:nvSpPr>
          <p:spPr>
            <a:xfrm>
              <a:off x="0" y="491605"/>
              <a:ext cx="1914763" cy="431800"/>
            </a:xfrm>
            <a:prstGeom prst="homePlate">
              <a:avLst/>
            </a:prstGeom>
            <a:gradFill flip="none" rotWithShape="1">
              <a:gsLst>
                <a:gs pos="62000">
                  <a:srgbClr val="109397"/>
                </a:gs>
                <a:gs pos="100000">
                  <a:schemeClr val="accent3">
                    <a:lumMod val="20000"/>
                    <a:lumOff val="80000"/>
                  </a:schemeClr>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5" name="文本框 6"/>
            <p:cNvSpPr txBox="1"/>
            <p:nvPr/>
          </p:nvSpPr>
          <p:spPr>
            <a:xfrm>
              <a:off x="263352" y="495722"/>
              <a:ext cx="154172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知识梳理</a:t>
              </a:r>
            </a:p>
          </p:txBody>
        </p:sp>
      </p:grpSp>
      <p:sp>
        <p:nvSpPr>
          <p:cNvPr id="14" name="矩形 13"/>
          <p:cNvSpPr/>
          <p:nvPr/>
        </p:nvSpPr>
        <p:spPr>
          <a:xfrm>
            <a:off x="3677276" y="2464320"/>
            <a:ext cx="2509020" cy="523220"/>
          </a:xfrm>
          <a:prstGeom prst="rect">
            <a:avLst/>
          </a:prstGeom>
        </p:spPr>
        <p:txBody>
          <a:bodyPr wrap="none">
            <a:spAutoFit/>
          </a:bodyPr>
          <a:lstStyle/>
          <a:p>
            <a:r>
              <a:rPr lang="en-US" altLang="zh-CN" sz="28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solidFill>
                  <a:srgbClr val="C00000"/>
                </a:solidFill>
                <a:latin typeface="NEU-BZ"/>
                <a:ea typeface="宋体" panose="02010600030101010101" pitchFamily="2" charset="-122"/>
                <a:cs typeface="宋体" panose="02010600030101010101" pitchFamily="2" charset="-122"/>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solidFill>
                  <a:srgbClr val="C00000"/>
                </a:solidFill>
                <a:latin typeface="NEU-BZ"/>
                <a:ea typeface="方正楷体_GBK" panose="03000509000000000000" pitchFamily="65" charset="-122"/>
                <a:cs typeface="Lucida Sans Unicode" panose="020B0602030504020204" pitchFamily="34"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17629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386050" y="1340768"/>
            <a:ext cx="9419901" cy="1458476"/>
          </a:xfrm>
          <a:prstGeom prst="rect">
            <a:avLst/>
          </a:prstGeom>
        </p:spPr>
        <p:txBody>
          <a:bodyPr wrap="square">
            <a:spAutoFit/>
          </a:bodyPr>
          <a:lstStyle/>
          <a:p>
            <a:pPr>
              <a:lnSpc>
                <a:spcPct val="140000"/>
              </a:lnSpc>
              <a:spcAft>
                <a:spcPts val="0"/>
              </a:spcAft>
              <a:tabLst>
                <a:tab pos="2250440" algn="l"/>
              </a:tabLst>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200" dirty="0">
                <a:latin typeface="Times New Roman" panose="02020603050405020304" pitchFamily="18" charset="0"/>
                <a:ea typeface="宋体" panose="02010600030101010101" pitchFamily="2" charset="-122"/>
                <a:cs typeface="Times New Roman" panose="02020603050405020304" pitchFamily="18" charset="0"/>
              </a:rPr>
              <a:t>与全称量词命题类似，含存在量词命题的否定，总结起来八个字</a:t>
            </a:r>
            <a:r>
              <a:rPr lang="en-US" altLang="zh-CN" sz="2200" dirty="0">
                <a:latin typeface="宋体" panose="02010600030101010101" pitchFamily="2" charset="-122"/>
                <a:ea typeface="宋体" panose="02010600030101010101" pitchFamily="2" charset="-122"/>
                <a:cs typeface="Times New Roman" panose="02020603050405020304" pitchFamily="18" charset="0"/>
              </a:rPr>
              <a:t>“</a:t>
            </a:r>
            <a:r>
              <a:rPr lang="zh-CN" altLang="zh-CN" sz="2200" dirty="0">
                <a:latin typeface="Times New Roman" panose="02020603050405020304" pitchFamily="18" charset="0"/>
                <a:ea typeface="宋体" panose="02010600030101010101" pitchFamily="2" charset="-122"/>
                <a:cs typeface="Times New Roman" panose="02020603050405020304" pitchFamily="18" charset="0"/>
              </a:rPr>
              <a:t>改变量词，否定结论</a:t>
            </a:r>
            <a:r>
              <a:rPr lang="en-US" altLang="zh-CN" sz="2200" dirty="0">
                <a:latin typeface="宋体" panose="02010600030101010101" pitchFamily="2" charset="-122"/>
                <a:ea typeface="宋体" panose="02010600030101010101" pitchFamily="2" charset="-122"/>
                <a:cs typeface="Times New Roman" panose="02020603050405020304" pitchFamily="18" charset="0"/>
              </a:rPr>
              <a:t>”</a:t>
            </a: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200" dirty="0">
              <a:latin typeface="NEU-BZ"/>
              <a:ea typeface="宋体" panose="02010600030101010101" pitchFamily="2" charset="-122"/>
              <a:cs typeface="Times New Roman" panose="02020603050405020304" pitchFamily="18" charset="0"/>
            </a:endParaRPr>
          </a:p>
          <a:p>
            <a:pPr>
              <a:lnSpc>
                <a:spcPct val="140000"/>
              </a:lnSpc>
            </a:pPr>
            <a:r>
              <a:rPr lang="en-US" altLang="zh-CN" sz="2200" dirty="0">
                <a:latin typeface="Times New Roman" panose="02020603050405020304" pitchFamily="18" charset="0"/>
                <a:ea typeface="宋体" panose="02010600030101010101" pitchFamily="2" charset="-122"/>
              </a:rPr>
              <a:t>(2)</a:t>
            </a:r>
            <a:r>
              <a:rPr lang="zh-CN" altLang="zh-CN" sz="2200" dirty="0">
                <a:latin typeface="Times New Roman" panose="02020603050405020304" pitchFamily="18" charset="0"/>
                <a:ea typeface="宋体" panose="02010600030101010101" pitchFamily="2" charset="-122"/>
                <a:cs typeface="Times New Roman" panose="02020603050405020304" pitchFamily="18" charset="0"/>
              </a:rPr>
              <a:t>常见词语的否定形式</a:t>
            </a:r>
            <a:endParaRPr lang="zh-CN" altLang="zh-CN" sz="2200" dirty="0">
              <a:effectLst/>
              <a:latin typeface="NEU-BZ"/>
              <a:ea typeface="宋体" panose="02010600030101010101" pitchFamily="2" charset="-122"/>
              <a:cs typeface="Times New Roman" panose="02020603050405020304" pitchFamily="18" charset="0"/>
            </a:endParaRPr>
          </a:p>
        </p:txBody>
      </p:sp>
      <p:sp>
        <p:nvSpPr>
          <p:cNvPr id="10" name="矩形 9"/>
          <p:cNvSpPr/>
          <p:nvPr/>
        </p:nvSpPr>
        <p:spPr>
          <a:xfrm>
            <a:off x="875420" y="1246659"/>
            <a:ext cx="10441160" cy="542270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23725" y="476672"/>
            <a:ext cx="1439827" cy="461665"/>
          </a:xfrm>
          <a:prstGeom prst="rect">
            <a:avLst/>
          </a:prstGeom>
        </p:spPr>
        <p:txBody>
          <a:bodyPr wrap="square">
            <a:spAutoFit/>
          </a:bodyPr>
          <a:lstStyle/>
          <a:p>
            <a:pPr algn="ctr"/>
            <a:r>
              <a:rPr lang="zh-CN" altLang="en-US" sz="2400" b="1" dirty="0">
                <a:solidFill>
                  <a:srgbClr val="C00000"/>
                </a:solidFill>
                <a:latin typeface="黑体" panose="02010609060101010101" pitchFamily="49" charset="-122"/>
                <a:ea typeface="黑体" panose="02010609060101010101" pitchFamily="49" charset="-122"/>
              </a:rPr>
              <a:t>注意点</a:t>
            </a:r>
          </a:p>
        </p:txBody>
      </p:sp>
      <p:cxnSp>
        <p:nvCxnSpPr>
          <p:cNvPr id="5" name="直接连接符 4"/>
          <p:cNvCxnSpPr/>
          <p:nvPr/>
        </p:nvCxnSpPr>
        <p:spPr>
          <a:xfrm>
            <a:off x="-8255" y="967785"/>
            <a:ext cx="183070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graphicFrame>
        <p:nvGraphicFramePr>
          <p:cNvPr id="4" name="表格 3"/>
          <p:cNvGraphicFramePr>
            <a:graphicFrameLocks noGrp="1"/>
          </p:cNvGraphicFramePr>
          <p:nvPr>
            <p:extLst>
              <p:ext uri="{D42A27DB-BD31-4B8C-83A1-F6EECF244321}">
                <p14:modId xmlns:p14="http://schemas.microsoft.com/office/powerpoint/2010/main" val="1288494622"/>
              </p:ext>
            </p:extLst>
          </p:nvPr>
        </p:nvGraphicFramePr>
        <p:xfrm>
          <a:off x="1496631" y="2952376"/>
          <a:ext cx="8991856" cy="3490214"/>
        </p:xfrm>
        <a:graphic>
          <a:graphicData uri="http://schemas.openxmlformats.org/drawingml/2006/table">
            <a:tbl>
              <a:tblPr firstRow="1" firstCol="1" bandRow="1"/>
              <a:tblGrid>
                <a:gridCol w="1575033"/>
                <a:gridCol w="1800200"/>
                <a:gridCol w="2061301"/>
                <a:gridCol w="3555322"/>
              </a:tblGrid>
              <a:tr h="0">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原词语</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否定词语</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原词语</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否定词语</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是</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不是</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至少有一个</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一个也没有</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都是</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不都是</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至多有一个</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至少有两个</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83">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大于</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不大于</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至少有</a:t>
                      </a:r>
                      <a:r>
                        <a:rPr lang="en-US" sz="2200" i="1" dirty="0">
                          <a:effectLst/>
                          <a:latin typeface="Times New Roman" panose="02020603050405020304" pitchFamily="18" charset="0"/>
                          <a:ea typeface="宋体" panose="02010600030101010101" pitchFamily="2" charset="-122"/>
                          <a:cs typeface="Times New Roman" panose="02020603050405020304" pitchFamily="18" charset="0"/>
                        </a:rPr>
                        <a:t>n</a:t>
                      </a: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个</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至多</a:t>
                      </a:r>
                      <a:r>
                        <a:rPr lang="zh-CN" sz="2200" dirty="0" smtClean="0">
                          <a:effectLst/>
                          <a:latin typeface="Times New Roman" panose="02020603050405020304" pitchFamily="18" charset="0"/>
                          <a:ea typeface="宋体" panose="02010600030101010101" pitchFamily="2" charset="-122"/>
                          <a:cs typeface="Times New Roman" panose="02020603050405020304" pitchFamily="18" charset="0"/>
                        </a:rPr>
                        <a:t>有</a:t>
                      </a:r>
                      <a:r>
                        <a:rPr lang="en-US" sz="2200" dirty="0" smtClean="0">
                          <a:effectLst/>
                          <a:latin typeface="Times New Roman" panose="02020603050405020304" pitchFamily="18" charset="0"/>
                          <a:ea typeface="宋体" panose="02010600030101010101" pitchFamily="2" charset="-122"/>
                          <a:cs typeface="Times New Roman" panose="02020603050405020304" pitchFamily="18" charset="0"/>
                        </a:rPr>
                        <a:t>(</a:t>
                      </a:r>
                      <a:r>
                        <a:rPr lang="en-US" sz="2200" i="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22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个</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83">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小于</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不小于</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至多有</a:t>
                      </a:r>
                      <a:r>
                        <a:rPr lang="en-US" sz="2200" i="1">
                          <a:effectLst/>
                          <a:latin typeface="Times New Roman" panose="02020603050405020304" pitchFamily="18" charset="0"/>
                          <a:ea typeface="宋体" panose="02010600030101010101" pitchFamily="2" charset="-122"/>
                          <a:cs typeface="Times New Roman" panose="02020603050405020304" pitchFamily="18" charset="0"/>
                        </a:rPr>
                        <a:t>n</a:t>
                      </a:r>
                      <a:r>
                        <a:rPr lang="zh-CN" sz="2200">
                          <a:effectLst/>
                          <a:latin typeface="Times New Roman" panose="02020603050405020304" pitchFamily="18" charset="0"/>
                          <a:ea typeface="宋体" panose="02010600030101010101" pitchFamily="2" charset="-122"/>
                          <a:cs typeface="Times New Roman" panose="02020603050405020304" pitchFamily="18" charset="0"/>
                        </a:rPr>
                        <a:t>个</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至少</a:t>
                      </a:r>
                      <a:r>
                        <a:rPr lang="zh-CN" sz="2200" dirty="0" smtClean="0">
                          <a:effectLst/>
                          <a:latin typeface="Times New Roman" panose="02020603050405020304" pitchFamily="18" charset="0"/>
                          <a:ea typeface="宋体" panose="02010600030101010101" pitchFamily="2" charset="-122"/>
                          <a:cs typeface="Times New Roman" panose="02020603050405020304" pitchFamily="18" charset="0"/>
                        </a:rPr>
                        <a:t>有</a:t>
                      </a:r>
                      <a:r>
                        <a:rPr lang="en-US" sz="2200" dirty="0" smtClean="0">
                          <a:effectLst/>
                          <a:latin typeface="Times New Roman" panose="02020603050405020304" pitchFamily="18" charset="0"/>
                          <a:ea typeface="宋体" panose="02010600030101010101" pitchFamily="2" charset="-122"/>
                          <a:cs typeface="Times New Roman" panose="02020603050405020304" pitchFamily="18" charset="0"/>
                        </a:rPr>
                        <a:t>(</a:t>
                      </a:r>
                      <a:r>
                        <a:rPr lang="en-US" sz="2200" i="1" dirty="0" err="1">
                          <a:effectLst/>
                          <a:latin typeface="Times New Roman" panose="02020603050405020304" pitchFamily="18" charset="0"/>
                          <a:ea typeface="宋体" panose="02010600030101010101" pitchFamily="2" charset="-122"/>
                          <a:cs typeface="Times New Roman" panose="02020603050405020304" pitchFamily="18" charset="0"/>
                        </a:rPr>
                        <a:t>n</a:t>
                      </a:r>
                      <a:r>
                        <a:rPr lang="en-US" sz="22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sz="22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个</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任意的</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某个</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能</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不能</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所有的</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某些</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a:effectLst/>
                          <a:latin typeface="Times New Roman" panose="02020603050405020304" pitchFamily="18" charset="0"/>
                          <a:ea typeface="宋体" panose="02010600030101010101" pitchFamily="2" charset="-122"/>
                          <a:cs typeface="Times New Roman" panose="02020603050405020304" pitchFamily="18" charset="0"/>
                        </a:rPr>
                        <a:t>等于</a:t>
                      </a:r>
                      <a:endParaRPr lang="zh-CN" sz="22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40000"/>
                        </a:lnSpc>
                        <a:spcAft>
                          <a:spcPts val="0"/>
                        </a:spcAft>
                        <a:tabLst>
                          <a:tab pos="2250440" algn="l"/>
                        </a:tabLst>
                      </a:pPr>
                      <a:r>
                        <a:rPr lang="zh-CN" sz="2200" dirty="0">
                          <a:effectLst/>
                          <a:latin typeface="Times New Roman" panose="02020603050405020304" pitchFamily="18" charset="0"/>
                          <a:ea typeface="宋体" panose="02010600030101010101" pitchFamily="2" charset="-122"/>
                          <a:cs typeface="Times New Roman" panose="02020603050405020304" pitchFamily="18" charset="0"/>
                        </a:rPr>
                        <a:t>不等于</a:t>
                      </a:r>
                      <a:endParaRPr lang="zh-CN" sz="22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7954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404664"/>
            <a:ext cx="11412000" cy="1303177"/>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写出</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下列存在量词命题的否定，并判断其否定的真假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某些梯形的对角线互相平分；</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579032"/>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sp>
        <p:nvSpPr>
          <p:cNvPr id="7" name="矩形 6"/>
          <p:cNvSpPr/>
          <p:nvPr/>
        </p:nvSpPr>
        <p:spPr>
          <a:xfrm>
            <a:off x="390000" y="2340106"/>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该命题的否定：任意一个梯形的对角线都不互相平分</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该命题的否定为真命题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1988840"/>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5" name="矩形 14"/>
          <p:cNvSpPr/>
          <p:nvPr/>
        </p:nvSpPr>
        <p:spPr>
          <a:xfrm>
            <a:off x="390000" y="3806040"/>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k</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kx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值的增大而减小；</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6" name="矩形 15"/>
          <p:cNvSpPr/>
          <p:nvPr/>
        </p:nvSpPr>
        <p:spPr>
          <a:xfrm>
            <a:off x="390000" y="5016272"/>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该命题的否定：对任意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k</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kx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值的增大而减小</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7" name="组合 16"/>
          <p:cNvGrpSpPr/>
          <p:nvPr/>
        </p:nvGrpSpPr>
        <p:grpSpPr>
          <a:xfrm>
            <a:off x="513284" y="4665006"/>
            <a:ext cx="11127332" cy="360099"/>
            <a:chOff x="609716" y="4579755"/>
            <a:chExt cx="11127332" cy="360099"/>
          </a:xfrm>
        </p:grpSpPr>
        <p:cxnSp>
          <p:nvCxnSpPr>
            <p:cNvPr id="18" name="直接连接符 1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 name="矩形 20"/>
              <p:cNvSpPr/>
              <p:nvPr/>
            </p:nvSpPr>
            <p:spPr>
              <a:xfrm>
                <a:off x="390000" y="1062880"/>
                <a:ext cx="11412000" cy="1447897"/>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写出</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下列存在量词命题的否定，并判断其否定的真假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，使得</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e>
                    </m:rad>
                  </m:oMath>
                </a14:m>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1" name="矩形 20"/>
              <p:cNvSpPr>
                <a:spLocks noRot="1" noChangeAspect="1" noMove="1" noResize="1" noEditPoints="1" noAdjustHandles="1" noChangeArrowheads="1" noChangeShapeType="1" noTextEdit="1"/>
              </p:cNvSpPr>
              <p:nvPr/>
            </p:nvSpPr>
            <p:spPr>
              <a:xfrm>
                <a:off x="390000" y="1062880"/>
                <a:ext cx="11412000" cy="1447897"/>
              </a:xfrm>
              <a:prstGeom prst="rect">
                <a:avLst/>
              </a:prstGeom>
              <a:blipFill rotWithShape="0">
                <a:blip r:embed="rId3"/>
                <a:stretch>
                  <a:fillRect l="-1122" b="-4202"/>
                </a:stretch>
              </a:blipFill>
            </p:spPr>
            <p:txBody>
              <a:bodyPr/>
              <a:lstStyle/>
              <a:p>
                <a:r>
                  <a:rPr lang="zh-CN" altLang="en-US">
                    <a:noFill/>
                  </a:rPr>
                  <a:t> </a:t>
                </a:r>
              </a:p>
            </p:txBody>
          </p:sp>
        </mc:Fallback>
      </mc:AlternateContent>
      <p:sp>
        <p:nvSpPr>
          <p:cNvPr id="8" name="箭头: 五边形 2"/>
          <p:cNvSpPr/>
          <p:nvPr/>
        </p:nvSpPr>
        <p:spPr>
          <a:xfrm>
            <a:off x="0" y="1237248"/>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mc:AlternateContent xmlns:mc="http://schemas.openxmlformats.org/markup-compatibility/2006" xmlns:a14="http://schemas.microsoft.com/office/drawing/2010/main">
        <mc:Choice Requires="a14">
          <p:sp>
            <p:nvSpPr>
              <p:cNvPr id="7" name="矩形 6"/>
              <p:cNvSpPr/>
              <p:nvPr/>
            </p:nvSpPr>
            <p:spPr>
              <a:xfrm>
                <a:off x="390000" y="2998322"/>
                <a:ext cx="11412000" cy="151079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该命题的否定：</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Z</a:t>
                </a:r>
                <a14:m>
                  <m:oMath xmlns:m="http://schemas.openxmlformats.org/officeDocument/2006/math">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e>
                    </m:rad>
                  </m:oMath>
                </a14:m>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14:m>
                  <m:oMath xmlns:m="http://schemas.openxmlformats.org/officeDocument/2006/math">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e>
                    </m:rad>
                  </m:oMath>
                </a14:m>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，因此该命题的否定是假命题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390000" y="2998322"/>
                <a:ext cx="11412000" cy="1510798"/>
              </a:xfrm>
              <a:prstGeom prst="rect">
                <a:avLst/>
              </a:prstGeom>
              <a:blipFill rotWithShape="0">
                <a:blip r:embed="rId4"/>
                <a:stretch>
                  <a:fillRect l="-1122" b="-4435"/>
                </a:stretch>
              </a:blipFill>
            </p:spPr>
            <p:txBody>
              <a:bodyPr/>
              <a:lstStyle/>
              <a:p>
                <a:r>
                  <a:rPr lang="zh-CN" altLang="en-US">
                    <a:noFill/>
                  </a:rPr>
                  <a:t> </a:t>
                </a:r>
              </a:p>
            </p:txBody>
          </p:sp>
        </mc:Fallback>
      </mc:AlternateContent>
      <p:grpSp>
        <p:nvGrpSpPr>
          <p:cNvPr id="12" name="组合 11"/>
          <p:cNvGrpSpPr/>
          <p:nvPr/>
        </p:nvGrpSpPr>
        <p:grpSpPr>
          <a:xfrm>
            <a:off x="513284" y="2647056"/>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1347856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340768"/>
            <a:ext cx="11377264" cy="2592288"/>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17452" y="1623508"/>
            <a:ext cx="10522046"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存在量词命题的否定是全称量词命题，给出存在量词命题的否定时既要改变存在量词，又要否定结论，所以找出存在量词，明确命题的结论是对存在量词命题否定的关键</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4" y="441094"/>
            <a:ext cx="2253293" cy="539634"/>
            <a:chOff x="-4" y="441094"/>
            <a:chExt cx="2253293" cy="539634"/>
          </a:xfrm>
        </p:grpSpPr>
        <p:grpSp>
          <p:nvGrpSpPr>
            <p:cNvPr id="13" name="组合 12"/>
            <p:cNvGrpSpPr/>
            <p:nvPr/>
          </p:nvGrpSpPr>
          <p:grpSpPr>
            <a:xfrm rot="5400000">
              <a:off x="856828" y="-415734"/>
              <a:ext cx="539634" cy="2253289"/>
              <a:chOff x="692687" y="471027"/>
              <a:chExt cx="991950" cy="2947885"/>
            </a:xfrm>
            <a:solidFill>
              <a:srgbClr val="109397"/>
            </a:solidFill>
          </p:grpSpPr>
          <p:sp>
            <p:nvSpPr>
              <p:cNvPr id="16" name="圆角矩形 15"/>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17" name="矩形 16"/>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5" name="直接连接符 14"/>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 name="矩形 20"/>
              <p:cNvSpPr/>
              <p:nvPr/>
            </p:nvSpPr>
            <p:spPr>
              <a:xfrm>
                <a:off x="389999" y="161208"/>
                <a:ext cx="11250617" cy="2297552"/>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写出下列存在量词命题的否定，并判断其否定的真假</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1" name="矩形 20"/>
              <p:cNvSpPr>
                <a:spLocks noRot="1" noChangeAspect="1" noMove="1" noResize="1" noEditPoints="1" noAdjustHandles="1" noChangeArrowheads="1" noChangeShapeType="1" noTextEdit="1"/>
              </p:cNvSpPr>
              <p:nvPr/>
            </p:nvSpPr>
            <p:spPr>
              <a:xfrm>
                <a:off x="389999" y="161208"/>
                <a:ext cx="11250617" cy="2297552"/>
              </a:xfrm>
              <a:prstGeom prst="rect">
                <a:avLst/>
              </a:prstGeom>
              <a:blipFill rotWithShape="0">
                <a:blip r:embed="rId3"/>
                <a:stretch>
                  <a:fillRect l="-1138" b="-3183"/>
                </a:stretch>
              </a:blipFill>
            </p:spPr>
            <p:txBody>
              <a:bodyPr/>
              <a:lstStyle/>
              <a:p>
                <a:r>
                  <a:rPr lang="zh-CN" altLang="en-US">
                    <a:noFill/>
                  </a:rPr>
                  <a:t> </a:t>
                </a:r>
              </a:p>
            </p:txBody>
          </p:sp>
        </mc:Fallback>
      </mc:AlternateContent>
      <p:sp>
        <p:nvSpPr>
          <p:cNvPr id="18" name="任意多边形: 形状 3"/>
          <p:cNvSpPr/>
          <p:nvPr/>
        </p:nvSpPr>
        <p:spPr>
          <a:xfrm>
            <a:off x="-14378" y="359055"/>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2</a:t>
            </a:r>
            <a:endParaRPr lang="zh-CN" altLang="en-US" dirty="0">
              <a:latin typeface="+mj-ea"/>
              <a:ea typeface="+mj-ea"/>
              <a:cs typeface="+mn-ea"/>
            </a:endParaRPr>
          </a:p>
        </p:txBody>
      </p:sp>
      <mc:AlternateContent xmlns:mc="http://schemas.openxmlformats.org/markup-compatibility/2006" xmlns:a14="http://schemas.microsoft.com/office/drawing/2010/main">
        <mc:Choice Requires="a14">
          <p:sp>
            <p:nvSpPr>
              <p:cNvPr id="6" name="矩形 5"/>
              <p:cNvSpPr/>
              <p:nvPr/>
            </p:nvSpPr>
            <p:spPr>
              <a:xfrm>
                <a:off x="390000" y="2890548"/>
                <a:ext cx="11412000" cy="3410677"/>
              </a:xfrm>
              <a:prstGeom prst="rect">
                <a:avLst/>
              </a:prstGeom>
            </p:spPr>
            <p:txBody>
              <a:bodyPr wrap="square">
                <a:spAutoFit/>
              </a:bodyPr>
              <a:lstStyle/>
              <a:p>
                <a:pPr>
                  <a:lnSpc>
                    <a:spcPct val="12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9</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的否定是假命题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，由于</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的实数根</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和</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均小于</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，所以命题</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的否定是真命题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6" name="矩形 5"/>
              <p:cNvSpPr>
                <a:spLocks noRot="1" noChangeAspect="1" noMove="1" noResize="1" noEditPoints="1" noAdjustHandles="1" noChangeArrowheads="1" noChangeShapeType="1" noTextEdit="1"/>
              </p:cNvSpPr>
              <p:nvPr/>
            </p:nvSpPr>
            <p:spPr>
              <a:xfrm>
                <a:off x="390000" y="2890548"/>
                <a:ext cx="11412000" cy="3410677"/>
              </a:xfrm>
              <a:prstGeom prst="rect">
                <a:avLst/>
              </a:prstGeom>
              <a:blipFill rotWithShape="0">
                <a:blip r:embed="rId4"/>
                <a:stretch>
                  <a:fillRect l="-1122" b="-4107"/>
                </a:stretch>
              </a:blipFill>
            </p:spPr>
            <p:txBody>
              <a:bodyPr/>
              <a:lstStyle/>
              <a:p>
                <a:r>
                  <a:rPr lang="zh-CN" altLang="en-US">
                    <a:noFill/>
                  </a:rPr>
                  <a:t> </a:t>
                </a:r>
              </a:p>
            </p:txBody>
          </p:sp>
        </mc:Fallback>
      </mc:AlternateContent>
      <p:grpSp>
        <p:nvGrpSpPr>
          <p:cNvPr id="7" name="组合 6"/>
          <p:cNvGrpSpPr/>
          <p:nvPr/>
        </p:nvGrpSpPr>
        <p:grpSpPr>
          <a:xfrm>
            <a:off x="513284" y="2539282"/>
            <a:ext cx="11127332" cy="360099"/>
            <a:chOff x="609716" y="4579755"/>
            <a:chExt cx="11127332" cy="360099"/>
          </a:xfrm>
        </p:grpSpPr>
        <p:cxnSp>
          <p:nvCxnSpPr>
            <p:cNvPr id="9" name="直接连接符 8"/>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pic>
        <p:nvPicPr>
          <p:cNvPr id="12" name="返回">
            <a:hlinkClick r:id="rId5" action="ppaction://hlinksldjump"/>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linds(horizontal)">
                                      <p:cBhvr>
                                        <p:cTn id="10" dur="500"/>
                                        <p:tgtEl>
                                          <p:spTgt spid="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linds(horizontal)">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blinds(horizontal)">
                                      <p:cBhvr>
                                        <p:cTn id="1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1" name="六边形 20"/>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03</a:t>
            </a:r>
            <a:endParaRPr lang="en-US" altLang="zh-CN" sz="6600">
              <a:solidFill>
                <a:srgbClr val="109397"/>
              </a:solidFill>
            </a:endParaRPr>
          </a:p>
        </p:txBody>
      </p:sp>
      <p:sp>
        <p:nvSpPr>
          <p:cNvPr id="22" name="矩形 21"/>
          <p:cNvSpPr/>
          <p:nvPr/>
        </p:nvSpPr>
        <p:spPr>
          <a:xfrm>
            <a:off x="407368" y="2110500"/>
            <a:ext cx="8208912" cy="2246769"/>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全称量词命题与存在量词命题的综合应用</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764704"/>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是假命题，求实数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2" name="箭头: 五边形 2"/>
          <p:cNvSpPr/>
          <p:nvPr/>
        </p:nvSpPr>
        <p:spPr>
          <a:xfrm>
            <a:off x="0" y="93337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3</a:t>
            </a:r>
            <a:endParaRPr lang="zh-CN" altLang="en-US">
              <a:latin typeface="+mj-ea"/>
              <a:ea typeface="+mj-ea"/>
              <a:cs typeface="+mn-ea"/>
            </a:endParaRPr>
          </a:p>
        </p:txBody>
      </p:sp>
      <p:grpSp>
        <p:nvGrpSpPr>
          <p:cNvPr id="7" name="组合 6"/>
          <p:cNvGrpSpPr/>
          <p:nvPr/>
        </p:nvGrpSpPr>
        <p:grpSpPr>
          <a:xfrm>
            <a:off x="513284" y="2319961"/>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2777377"/>
            <a:ext cx="11412000" cy="2595839"/>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所以此命题的否定</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任意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因为对任意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，都有</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737272"/>
            <a:ext cx="11250617" cy="1303177"/>
          </a:xfrm>
          <a:prstGeom prst="rect">
            <a:avLst/>
          </a:prstGeom>
        </p:spPr>
        <p:txBody>
          <a:bodyPr wrap="square">
            <a:spAutoFit/>
          </a:bodyPr>
          <a:lstStyle/>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若把本例中的</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假命题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改为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真命题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916831"/>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zh-CN" sz="2500" kern="100" dirty="0">
                <a:solidFill>
                  <a:prstClr val="white"/>
                </a:solidFill>
                <a:latin typeface="+mj-ea"/>
                <a:ea typeface="+mj-ea"/>
                <a:cs typeface="Times New Roman" panose="02020603050405020304" pitchFamily="18" charset="0"/>
              </a:rPr>
              <a:t>延伸</a:t>
            </a:r>
            <a:r>
              <a:rPr lang="zh-CN" altLang="zh-CN" sz="2500" kern="100" dirty="0" smtClean="0">
                <a:solidFill>
                  <a:prstClr val="white"/>
                </a:solidFill>
                <a:latin typeface="+mj-ea"/>
                <a:ea typeface="+mj-ea"/>
                <a:cs typeface="Times New Roman" panose="02020603050405020304" pitchFamily="18" charset="0"/>
              </a:rPr>
              <a:t>探究</a:t>
            </a:r>
            <a:endParaRPr lang="zh-CN" altLang="en-US" sz="2500" kern="100" dirty="0">
              <a:solidFill>
                <a:prstClr val="white"/>
              </a:solidFill>
              <a:latin typeface="+mj-ea"/>
              <a:ea typeface="+mj-ea"/>
              <a:cs typeface="Times New Roman" panose="02020603050405020304" pitchFamily="18" charset="0"/>
            </a:endParaRPr>
          </a:p>
        </p:txBody>
      </p:sp>
      <p:grpSp>
        <p:nvGrpSpPr>
          <p:cNvPr id="9" name="组合 8"/>
          <p:cNvGrpSpPr/>
          <p:nvPr/>
        </p:nvGrpSpPr>
        <p:grpSpPr>
          <a:xfrm>
            <a:off x="513284" y="2632068"/>
            <a:ext cx="11127332" cy="360099"/>
            <a:chOff x="609716" y="4579755"/>
            <a:chExt cx="11127332" cy="360099"/>
          </a:xfrm>
        </p:grpSpPr>
        <p:cxnSp>
          <p:nvCxnSpPr>
            <p:cNvPr id="12" name="直接连接符 11"/>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14" name="矩形 13"/>
              <p:cNvSpPr/>
              <p:nvPr/>
            </p:nvSpPr>
            <p:spPr>
              <a:xfrm>
                <a:off x="390000" y="3021027"/>
                <a:ext cx="11412000" cy="1920141"/>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由题意知</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存在</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oMath>
                </a14:m>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故有</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&lt;1.</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14" name="矩形 13"/>
              <p:cNvSpPr>
                <a:spLocks noRot="1" noChangeAspect="1" noMove="1" noResize="1" noEditPoints="1" noAdjustHandles="1" noChangeArrowheads="1" noChangeShapeType="1" noTextEdit="1"/>
              </p:cNvSpPr>
              <p:nvPr/>
            </p:nvSpPr>
            <p:spPr>
              <a:xfrm>
                <a:off x="390000" y="3021027"/>
                <a:ext cx="11412000" cy="1920141"/>
              </a:xfrm>
              <a:prstGeom prst="rect">
                <a:avLst/>
              </a:prstGeom>
              <a:blipFill rotWithShape="0">
                <a:blip r:embed="rId3"/>
                <a:stretch>
                  <a:fillRect l="-11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96527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217073"/>
            <a:ext cx="11377264" cy="5164255"/>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95400" y="1475926"/>
            <a:ext cx="10769916" cy="4534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求解含有量词的命题中参数范围的策略</a:t>
            </a: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对于全称量词命题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为真的问题，实质就是不等式恒成立问题，通常转化为求函数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的最大值</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或最小值</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，即</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&gt;</a:t>
            </a:r>
          </a:p>
          <a:p>
            <a:pPr>
              <a:lnSpc>
                <a:spcPct val="150000"/>
              </a:lnSpc>
              <a:spcAft>
                <a:spcPts val="0"/>
              </a:spcAft>
              <a:tabLst>
                <a:tab pos="2250440" algn="l"/>
              </a:tabLst>
            </a:pP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25000" dirty="0" err="1" smtClean="0">
                <a:latin typeface="Times New Roman" panose="02020603050405020304" pitchFamily="18" charset="0"/>
                <a:ea typeface="宋体" panose="02010600030101010101" pitchFamily="2" charset="-122"/>
                <a:cs typeface="Times New Roman" panose="02020603050405020304" pitchFamily="18" charset="0"/>
              </a:rPr>
              <a:t>max</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25000" dirty="0" err="1">
                <a:latin typeface="Times New Roman" panose="02020603050405020304" pitchFamily="18" charset="0"/>
                <a:ea typeface="宋体" panose="02010600030101010101" pitchFamily="2" charset="-122"/>
                <a:cs typeface="Times New Roman" panose="02020603050405020304" pitchFamily="18" charset="0"/>
              </a:rPr>
              <a:t>min</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对于存在量词命题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为真的问题，实质就是不等式能成立问题，通常转化为求函数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的最小值</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或最大值</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，即</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&gt;</a:t>
            </a:r>
          </a:p>
          <a:p>
            <a:pPr>
              <a:lnSpc>
                <a:spcPct val="150000"/>
              </a:lnSpc>
              <a:spcAft>
                <a:spcPts val="0"/>
              </a:spcAft>
              <a:tabLst>
                <a:tab pos="2250440" algn="l"/>
              </a:tabLst>
            </a:pP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25000" dirty="0" err="1" smtClean="0">
                <a:latin typeface="Times New Roman" panose="02020603050405020304" pitchFamily="18" charset="0"/>
                <a:ea typeface="宋体" panose="02010600030101010101" pitchFamily="2" charset="-122"/>
                <a:cs typeface="Times New Roman" panose="02020603050405020304" pitchFamily="18" charset="0"/>
              </a:rPr>
              <a:t>min</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25000" dirty="0" err="1">
                <a:latin typeface="Times New Roman" panose="02020603050405020304" pitchFamily="18" charset="0"/>
                <a:ea typeface="宋体" panose="02010600030101010101" pitchFamily="2" charset="-122"/>
                <a:cs typeface="Times New Roman" panose="02020603050405020304" pitchFamily="18" charset="0"/>
              </a:rPr>
              <a:t>max</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5" name="组合 4"/>
          <p:cNvGrpSpPr/>
          <p:nvPr/>
        </p:nvGrpSpPr>
        <p:grpSpPr>
          <a:xfrm>
            <a:off x="-4" y="441094"/>
            <a:ext cx="2253293" cy="539634"/>
            <a:chOff x="-4" y="441094"/>
            <a:chExt cx="2253293" cy="539634"/>
          </a:xfrm>
        </p:grpSpPr>
        <p:grpSp>
          <p:nvGrpSpPr>
            <p:cNvPr id="2" name="组合 1"/>
            <p:cNvGrpSpPr/>
            <p:nvPr/>
          </p:nvGrpSpPr>
          <p:grpSpPr>
            <a:xfrm rot="5400000">
              <a:off x="856828" y="-415734"/>
              <a:ext cx="539634" cy="2253289"/>
              <a:chOff x="692687" y="471027"/>
              <a:chExt cx="991950" cy="2947885"/>
            </a:xfrm>
            <a:solidFill>
              <a:srgbClr val="109397"/>
            </a:solidFill>
          </p:grpSpPr>
          <p:sp>
            <p:nvSpPr>
              <p:cNvPr id="4" name="圆角矩形 3"/>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9" name="矩形 8"/>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1" name="直接连接符 10"/>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0" y="897703"/>
            <a:ext cx="12189600" cy="5705996"/>
          </a:xfrm>
          <a:prstGeom prst="roundRect">
            <a:avLst>
              <a:gd name="adj" fmla="val 0"/>
            </a:avLst>
          </a:prstGeom>
          <a:solidFill>
            <a:schemeClr val="bg1"/>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127001" y="131853"/>
            <a:ext cx="12062599" cy="493480"/>
          </a:xfrm>
          <a:custGeom>
            <a:avLst/>
            <a:gdLst>
              <a:gd name="connsiteX0" fmla="*/ 82248 w 12062599"/>
              <a:gd name="connsiteY0" fmla="*/ 0 h 493480"/>
              <a:gd name="connsiteX1" fmla="*/ 12062599 w 12062599"/>
              <a:gd name="connsiteY1" fmla="*/ 0 h 493480"/>
              <a:gd name="connsiteX2" fmla="*/ 12062599 w 12062599"/>
              <a:gd name="connsiteY2" fmla="*/ 493480 h 493480"/>
              <a:gd name="connsiteX3" fmla="*/ 82248 w 12062599"/>
              <a:gd name="connsiteY3" fmla="*/ 493480 h 493480"/>
              <a:gd name="connsiteX4" fmla="*/ 0 w 12062599"/>
              <a:gd name="connsiteY4" fmla="*/ 411232 h 493480"/>
              <a:gd name="connsiteX5" fmla="*/ 0 w 12062599"/>
              <a:gd name="connsiteY5" fmla="*/ 82248 h 493480"/>
              <a:gd name="connsiteX6" fmla="*/ 82248 w 12062599"/>
              <a:gd name="connsiteY6" fmla="*/ 0 h 49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62599" h="493480">
                <a:moveTo>
                  <a:pt x="82248" y="0"/>
                </a:moveTo>
                <a:lnTo>
                  <a:pt x="12062599" y="0"/>
                </a:lnTo>
                <a:lnTo>
                  <a:pt x="12062599" y="493480"/>
                </a:lnTo>
                <a:lnTo>
                  <a:pt x="82248" y="493480"/>
                </a:lnTo>
                <a:cubicBezTo>
                  <a:pt x="36824" y="493480"/>
                  <a:pt x="0" y="456656"/>
                  <a:pt x="0" y="411232"/>
                </a:cubicBezTo>
                <a:lnTo>
                  <a:pt x="0" y="82248"/>
                </a:lnTo>
                <a:cubicBezTo>
                  <a:pt x="0" y="36824"/>
                  <a:pt x="36824" y="0"/>
                  <a:pt x="82248" y="0"/>
                </a:cubicBezTo>
                <a:close/>
              </a:path>
            </a:pathLst>
          </a:cu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7" name="任意多边形 16"/>
          <p:cNvSpPr/>
          <p:nvPr/>
        </p:nvSpPr>
        <p:spPr>
          <a:xfrm>
            <a:off x="870862" y="199216"/>
            <a:ext cx="11318739" cy="435556"/>
          </a:xfrm>
          <a:custGeom>
            <a:avLst/>
            <a:gdLst>
              <a:gd name="connsiteX0" fmla="*/ 72594 w 11318739"/>
              <a:gd name="connsiteY0" fmla="*/ 0 h 435556"/>
              <a:gd name="connsiteX1" fmla="*/ 11318739 w 11318739"/>
              <a:gd name="connsiteY1" fmla="*/ 0 h 435556"/>
              <a:gd name="connsiteX2" fmla="*/ 11318739 w 11318739"/>
              <a:gd name="connsiteY2" fmla="*/ 435556 h 435556"/>
              <a:gd name="connsiteX3" fmla="*/ 72594 w 11318739"/>
              <a:gd name="connsiteY3" fmla="*/ 435556 h 435556"/>
              <a:gd name="connsiteX4" fmla="*/ 0 w 11318739"/>
              <a:gd name="connsiteY4" fmla="*/ 362962 h 435556"/>
              <a:gd name="connsiteX5" fmla="*/ 0 w 11318739"/>
              <a:gd name="connsiteY5" fmla="*/ 72594 h 435556"/>
              <a:gd name="connsiteX6" fmla="*/ 72594 w 11318739"/>
              <a:gd name="connsiteY6"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18739" h="435556">
                <a:moveTo>
                  <a:pt x="72594" y="0"/>
                </a:moveTo>
                <a:lnTo>
                  <a:pt x="11318739" y="0"/>
                </a:lnTo>
                <a:lnTo>
                  <a:pt x="11318739" y="435556"/>
                </a:lnTo>
                <a:lnTo>
                  <a:pt x="72594" y="435556"/>
                </a:lnTo>
                <a:cubicBezTo>
                  <a:pt x="32501" y="435556"/>
                  <a:pt x="0" y="403055"/>
                  <a:pt x="0" y="362962"/>
                </a:cubicBezTo>
                <a:lnTo>
                  <a:pt x="0" y="72594"/>
                </a:lnTo>
                <a:cubicBezTo>
                  <a:pt x="0" y="32501"/>
                  <a:pt x="32501" y="0"/>
                  <a:pt x="72594" y="0"/>
                </a:cubicBezTo>
                <a:close/>
              </a:path>
            </a:pathLst>
          </a:custGeom>
          <a:solidFill>
            <a:schemeClr val="bg1">
              <a:lumMod val="95000"/>
            </a:schemeClr>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zh-CN" altLang="en-US" sz="2400" b="1" smtClean="0">
                <a:solidFill>
                  <a:prstClr val="black">
                    <a:lumMod val="75000"/>
                    <a:lumOff val="25000"/>
                  </a:prstClr>
                </a:solidFill>
              </a:rPr>
              <a:t>   课堂</a:t>
            </a:r>
            <a:r>
              <a:rPr lang="zh-CN" altLang="en-US" sz="2400" b="1">
                <a:solidFill>
                  <a:prstClr val="black">
                    <a:lumMod val="75000"/>
                    <a:lumOff val="25000"/>
                  </a:prstClr>
                </a:solidFill>
              </a:rPr>
              <a:t>小结</a:t>
            </a:r>
            <a:endParaRPr lang="zh-CN" altLang="en-US">
              <a:cs typeface="+mn-ea"/>
              <a:sym typeface="+mn-lt"/>
            </a:endParaRPr>
          </a:p>
        </p:txBody>
      </p:sp>
      <p:grpSp>
        <p:nvGrpSpPr>
          <p:cNvPr id="55" name="组合 54"/>
          <p:cNvGrpSpPr/>
          <p:nvPr/>
        </p:nvGrpSpPr>
        <p:grpSpPr>
          <a:xfrm>
            <a:off x="327832" y="303903"/>
            <a:ext cx="265576" cy="142500"/>
            <a:chOff x="677169" y="3201173"/>
            <a:chExt cx="323591" cy="142500"/>
          </a:xfrm>
        </p:grpSpPr>
        <p:sp>
          <p:nvSpPr>
            <p:cNvPr id="57" name="等腰三角形 56"/>
            <p:cNvSpPr/>
            <p:nvPr/>
          </p:nvSpPr>
          <p:spPr>
            <a:xfrm rot="5400000">
              <a:off x="667341" y="3211001"/>
              <a:ext cx="142500" cy="122843"/>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等腰三角形 57"/>
            <p:cNvSpPr/>
            <p:nvPr/>
          </p:nvSpPr>
          <p:spPr>
            <a:xfrm rot="5400000">
              <a:off x="868089" y="3211002"/>
              <a:ext cx="142500" cy="122842"/>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矩形 1"/>
          <p:cNvSpPr/>
          <p:nvPr/>
        </p:nvSpPr>
        <p:spPr>
          <a:xfrm>
            <a:off x="841326" y="1124744"/>
            <a:ext cx="10509349" cy="388850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知识清单：</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全称量词命题、存在量词命题的否定</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命题真假的判断</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全称量词命题与存在量词命题的综合应用</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方法归纳：转化思想</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常见误区：否定不唯一，命题与其否定的真假性相反</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4"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3292324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04</a:t>
            </a:r>
            <a:endParaRPr lang="en-US" altLang="zh-CN" sz="6600" dirty="0">
              <a:solidFill>
                <a:srgbClr val="109397"/>
              </a:solidFill>
            </a:endParaRPr>
          </a:p>
        </p:txBody>
      </p:sp>
      <p:sp>
        <p:nvSpPr>
          <p:cNvPr id="16" name="矩形 15"/>
          <p:cNvSpPr/>
          <p:nvPr/>
        </p:nvSpPr>
        <p:spPr>
          <a:xfrm>
            <a:off x="1487488" y="2564904"/>
            <a:ext cx="5328592" cy="1169551"/>
          </a:xfrm>
          <a:prstGeom prst="rect">
            <a:avLst/>
          </a:prstGeom>
        </p:spPr>
        <p:txBody>
          <a:bodyPr wrap="square">
            <a:spAutoFit/>
          </a:bodyPr>
          <a:lstStyle/>
          <a:p>
            <a:pPr algn="ctr"/>
            <a:r>
              <a:rPr lang="zh-CN" altLang="en-US" sz="7000" b="1" smtClean="0">
                <a:solidFill>
                  <a:prstClr val="black"/>
                </a:solidFill>
                <a:latin typeface="微软雅黑" panose="020B0503020204020204" charset="-122"/>
                <a:ea typeface="微软雅黑" panose="020B0503020204020204" charset="-122"/>
              </a:rPr>
              <a:t>课时对点练</a:t>
            </a:r>
            <a:endParaRPr lang="en-US" altLang="zh-CN" sz="7000" b="1" smtClean="0">
              <a:solidFill>
                <a:prstClr val="black"/>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9" name="圆角矩形 2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0" name="圆角矩形 2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4" name="圆角矩形 43">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5" name="圆角矩形 44">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9" name="圆角矩形 4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0" name="圆角矩形 4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 name="任意多边形: 形状 1"/>
          <p:cNvSpPr/>
          <p:nvPr/>
        </p:nvSpPr>
        <p:spPr>
          <a:xfrm>
            <a:off x="0" y="409713"/>
            <a:ext cx="2056606" cy="469900"/>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4" name="矩形 3"/>
          <p:cNvSpPr/>
          <p:nvPr/>
        </p:nvSpPr>
        <p:spPr>
          <a:xfrm>
            <a:off x="397361" y="356393"/>
            <a:ext cx="1261884" cy="523220"/>
          </a:xfrm>
          <a:prstGeom prst="rect">
            <a:avLst/>
          </a:prstGeom>
        </p:spPr>
        <p:txBody>
          <a:bodyPr wrap="none">
            <a:spAutoFit/>
          </a:bodyPr>
          <a:lstStyle/>
          <a:p>
            <a:r>
              <a:rPr lang="zh-CN" altLang="en-US" sz="2800" dirty="0">
                <a:solidFill>
                  <a:prstClr val="white"/>
                </a:solidFill>
                <a:latin typeface="仿宋" panose="02010609060101010101" pitchFamily="49" charset="-122"/>
                <a:ea typeface="仿宋" panose="02010609060101010101" pitchFamily="49" charset="-122"/>
                <a:cs typeface="Times New Roman" panose="02020603050405020304" pitchFamily="18" charset="0"/>
              </a:rPr>
              <a:t>对一对</a:t>
            </a:r>
            <a:endParaRPr lang="zh-CN" altLang="en-US" dirty="0">
              <a:latin typeface="仿宋" panose="02010609060101010101" pitchFamily="49" charset="-122"/>
              <a:ea typeface="仿宋" panose="02010609060101010101" pitchFamily="49" charset="-122"/>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graphicFrame>
        <p:nvGraphicFramePr>
          <p:cNvPr id="21" name="表格 20"/>
          <p:cNvGraphicFramePr>
            <a:graphicFrameLocks noGrp="1"/>
          </p:cNvGraphicFramePr>
          <p:nvPr>
            <p:extLst>
              <p:ext uri="{D42A27DB-BD31-4B8C-83A1-F6EECF244321}">
                <p14:modId xmlns:p14="http://schemas.microsoft.com/office/powerpoint/2010/main" val="2348759003"/>
              </p:ext>
            </p:extLst>
          </p:nvPr>
        </p:nvGraphicFramePr>
        <p:xfrm>
          <a:off x="591281" y="1340768"/>
          <a:ext cx="11009439" cy="3600400"/>
        </p:xfrm>
        <a:graphic>
          <a:graphicData uri="http://schemas.openxmlformats.org/drawingml/2006/table">
            <a:tbl>
              <a:tblPr firstRow="1" bandRow="1">
                <a:tableStyleId>{8799B23B-EC83-4686-B30A-512413B5E67A}</a:tableStyleId>
              </a:tblPr>
              <a:tblGrid>
                <a:gridCol w="1223271">
                  <a:extLst>
                    <a:ext uri="{9D8B030D-6E8A-4147-A177-3AD203B41FA5}">
                      <a16:colId xmlns:mc="http://schemas.openxmlformats.org/markup-compatibility/2006" xmlns:a14="http://schemas.microsoft.com/office/drawing/2010/main" xmlns="" xmlns:a16="http://schemas.microsoft.com/office/drawing/2014/main" val="20000"/>
                    </a:ext>
                  </a:extLst>
                </a:gridCol>
                <a:gridCol w="1223271">
                  <a:extLst>
                    <a:ext uri="{9D8B030D-6E8A-4147-A177-3AD203B41FA5}">
                      <a16:colId xmlns:mc="http://schemas.openxmlformats.org/markup-compatibility/2006" xmlns:a14="http://schemas.microsoft.com/office/drawing/2010/main" xmlns="" xmlns:a16="http://schemas.microsoft.com/office/drawing/2014/main" val="20001"/>
                    </a:ext>
                  </a:extLst>
                </a:gridCol>
                <a:gridCol w="1223271">
                  <a:extLst>
                    <a:ext uri="{9D8B030D-6E8A-4147-A177-3AD203B41FA5}">
                      <a16:colId xmlns:mc="http://schemas.openxmlformats.org/markup-compatibility/2006" xmlns:a14="http://schemas.microsoft.com/office/drawing/2010/main" xmlns="" xmlns:a16="http://schemas.microsoft.com/office/drawing/2014/main" val="20002"/>
                    </a:ext>
                  </a:extLst>
                </a:gridCol>
                <a:gridCol w="1223271">
                  <a:extLst>
                    <a:ext uri="{9D8B030D-6E8A-4147-A177-3AD203B41FA5}">
                      <a16:colId xmlns:mc="http://schemas.openxmlformats.org/markup-compatibility/2006" xmlns:a14="http://schemas.microsoft.com/office/drawing/2010/main" xmlns="" xmlns:a16="http://schemas.microsoft.com/office/drawing/2014/main" val="20003"/>
                    </a:ext>
                  </a:extLst>
                </a:gridCol>
                <a:gridCol w="1223271">
                  <a:extLst>
                    <a:ext uri="{9D8B030D-6E8A-4147-A177-3AD203B41FA5}">
                      <a16:colId xmlns:mc="http://schemas.openxmlformats.org/markup-compatibility/2006" xmlns:a14="http://schemas.microsoft.com/office/drawing/2010/main" xmlns="" xmlns:a16="http://schemas.microsoft.com/office/drawing/2014/main" val="20004"/>
                    </a:ext>
                  </a:extLst>
                </a:gridCol>
                <a:gridCol w="1223271">
                  <a:extLst>
                    <a:ext uri="{9D8B030D-6E8A-4147-A177-3AD203B41FA5}">
                      <a16:colId xmlns:mc="http://schemas.openxmlformats.org/markup-compatibility/2006" xmlns:a14="http://schemas.microsoft.com/office/drawing/2010/main" xmlns="" xmlns:a16="http://schemas.microsoft.com/office/drawing/2014/main" val="20005"/>
                    </a:ext>
                  </a:extLst>
                </a:gridCol>
                <a:gridCol w="1223271">
                  <a:extLst>
                    <a:ext uri="{9D8B030D-6E8A-4147-A177-3AD203B41FA5}">
                      <a16:colId xmlns:mc="http://schemas.openxmlformats.org/markup-compatibility/2006" xmlns:a14="http://schemas.microsoft.com/office/drawing/2010/main" xmlns="" xmlns:a16="http://schemas.microsoft.com/office/drawing/2014/main" val="20006"/>
                    </a:ext>
                  </a:extLst>
                </a:gridCol>
                <a:gridCol w="1223271">
                  <a:extLst>
                    <a:ext uri="{9D8B030D-6E8A-4147-A177-3AD203B41FA5}">
                      <a16:colId xmlns:mc="http://schemas.openxmlformats.org/markup-compatibility/2006" xmlns:a14="http://schemas.microsoft.com/office/drawing/2010/main" xmlns="" xmlns:a16="http://schemas.microsoft.com/office/drawing/2014/main" val="20007"/>
                    </a:ext>
                  </a:extLst>
                </a:gridCol>
                <a:gridCol w="1223271"/>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1</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2</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3</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4</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6</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algn="ctr"/>
                      <a:r>
                        <a:rPr lang="en-US" altLang="zh-CN" sz="2800" b="1" kern="1200" baseline="0" dirty="0" smtClean="0">
                          <a:solidFill>
                            <a:srgbClr val="109397"/>
                          </a:solidFill>
                          <a:latin typeface="+mn-lt"/>
                          <a:ea typeface="+mn-ea"/>
                          <a:cs typeface="+mn-cs"/>
                        </a:rPr>
                        <a:t>7</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mc="http://schemas.openxmlformats.org/markup-compatibility/2006" xmlns:a14="http://schemas.microsoft.com/office/drawing/2010/main" xmlns="" xmlns:a16="http://schemas.microsoft.com/office/drawing/2014/main" val="10000"/>
                  </a:ext>
                </a:extLst>
              </a:tr>
              <a:tr h="935766">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B</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3200" kern="1200" baseline="0" dirty="0" smtClean="0">
                          <a:solidFill>
                            <a:srgbClr val="C00000"/>
                          </a:solidFill>
                          <a:latin typeface="+mn-lt"/>
                          <a:ea typeface="+mn-ea"/>
                          <a:cs typeface="+mn-cs"/>
                        </a:rPr>
                        <a:t>AC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mc="http://schemas.openxmlformats.org/markup-compatibility/2006" xmlns:a14="http://schemas.microsoft.com/office/drawing/2010/main" xmlns="" xmlns:a16="http://schemas.microsoft.com/office/drawing/2014/main" val="10001"/>
                  </a:ext>
                </a:extLst>
              </a:tr>
              <a:tr h="773574">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4">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8</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9</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11</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12</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13</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mc="http://schemas.openxmlformats.org/markup-compatibility/2006" xmlns:a14="http://schemas.microsoft.com/office/drawing/2010/main" xmlns="" xmlns:a16="http://schemas.microsoft.com/office/drawing/2014/main" val="10002"/>
                  </a:ext>
                </a:extLst>
              </a:tr>
              <a:tr h="1098634">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4">
                  <a:txBody>
                    <a:bodyPr/>
                    <a:lstStyle/>
                    <a:p>
                      <a:pPr marL="0" algn="ctr" defTabSz="914400" rtl="0" eaLnBrk="1" latinLnBrk="0" hangingPunct="1"/>
                      <a:r>
                        <a:rPr lang="en-US" altLang="zh-CN" sz="3200" kern="100" dirty="0" smtClean="0">
                          <a:solidFill>
                            <a:srgbClr val="C00000"/>
                          </a:solidFill>
                          <a:effectLst/>
                          <a:latin typeface="Cambria Math" panose="02040503050406030204" pitchFamily="18" charset="0"/>
                          <a:ea typeface="宋体" panose="02010600030101010101" pitchFamily="2" charset="-122"/>
                          <a:cs typeface="Cambria Math" panose="02040503050406030204" pitchFamily="18" charset="0"/>
                        </a:rPr>
                        <a:t>∃</a:t>
                      </a:r>
                      <a:r>
                        <a:rPr lang="en-US" altLang="zh-CN" sz="3200" i="1" kern="100" dirty="0" smtClean="0">
                          <a:solidFill>
                            <a:srgbClr val="C00000"/>
                          </a:solidFill>
                          <a:effectLst/>
                          <a:latin typeface="Times New Roman" panose="02020603050405020304" pitchFamily="18" charset="0"/>
                          <a:ea typeface="宋体" panose="02010600030101010101" pitchFamily="2" charset="-122"/>
                        </a:rPr>
                        <a:t>x</a:t>
                      </a:r>
                      <a:r>
                        <a:rPr lang="zh-CN" altLang="zh-CN" sz="3200" kern="100" dirty="0" smtClean="0">
                          <a:solidFill>
                            <a:srgbClr val="C00000"/>
                          </a:solidFill>
                          <a:effectLst/>
                          <a:ea typeface="宋体" panose="02010600030101010101" pitchFamily="2" charset="-122"/>
                          <a:cs typeface="宋体" panose="02010600030101010101" pitchFamily="2" charset="-122"/>
                        </a:rPr>
                        <a:t>∈</a:t>
                      </a:r>
                      <a:r>
                        <a:rPr lang="en-US" altLang="zh-CN" sz="3200" b="1" kern="100" dirty="0" smtClean="0">
                          <a:solidFill>
                            <a:srgbClr val="C00000"/>
                          </a:solidFill>
                          <a:effectLst/>
                          <a:latin typeface="Times New Roman" panose="02020603050405020304" pitchFamily="18" charset="0"/>
                          <a:ea typeface="宋体" panose="02010600030101010101" pitchFamily="2" charset="-122"/>
                        </a:rPr>
                        <a:t>R</a:t>
                      </a:r>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3200" i="1" kern="100" dirty="0" smtClean="0">
                          <a:solidFill>
                            <a:srgbClr val="C00000"/>
                          </a:solidFill>
                          <a:effectLst/>
                          <a:latin typeface="Times New Roman" panose="02020603050405020304" pitchFamily="18" charset="0"/>
                          <a:ea typeface="宋体" panose="02010600030101010101" pitchFamily="2" charset="-122"/>
                        </a:rPr>
                        <a:t>n</a:t>
                      </a:r>
                      <a:r>
                        <a:rPr lang="zh-CN" altLang="zh-CN" sz="3200" kern="100" dirty="0" smtClean="0">
                          <a:solidFill>
                            <a:srgbClr val="C00000"/>
                          </a:solidFill>
                          <a:effectLst/>
                          <a:ea typeface="宋体" panose="02010600030101010101" pitchFamily="2" charset="-122"/>
                          <a:cs typeface="宋体" panose="02010600030101010101" pitchFamily="2" charset="-122"/>
                        </a:rPr>
                        <a:t>∈</a:t>
                      </a:r>
                      <a:r>
                        <a:rPr lang="en-US" altLang="zh-CN" sz="3200" b="1" kern="100" dirty="0" smtClean="0">
                          <a:solidFill>
                            <a:srgbClr val="C00000"/>
                          </a:solidFill>
                          <a:effectLst/>
                          <a:latin typeface="Times New Roman" panose="02020603050405020304" pitchFamily="18" charset="0"/>
                          <a:ea typeface="宋体" panose="02010600030101010101" pitchFamily="2" charset="-122"/>
                        </a:rPr>
                        <a:t>N</a:t>
                      </a:r>
                      <a:r>
                        <a:rPr lang="en-US" altLang="zh-CN" sz="3200" i="1" kern="100" baseline="30000" dirty="0" smtClean="0">
                          <a:solidFill>
                            <a:srgbClr val="C00000"/>
                          </a:solidFill>
                          <a:effectLst/>
                          <a:latin typeface="Times New Roman" panose="02020603050405020304" pitchFamily="18" charset="0"/>
                          <a:ea typeface="宋体" panose="02010600030101010101" pitchFamily="2" charset="-122"/>
                        </a:rPr>
                        <a:t>*</a:t>
                      </a:r>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3200" i="1" kern="100" dirty="0" smtClean="0">
                          <a:solidFill>
                            <a:srgbClr val="C00000"/>
                          </a:solidFill>
                          <a:effectLst/>
                          <a:latin typeface="Times New Roman" panose="02020603050405020304" pitchFamily="18" charset="0"/>
                          <a:ea typeface="宋体" panose="02010600030101010101" pitchFamily="2" charset="-122"/>
                        </a:rPr>
                        <a:t>n</a:t>
                      </a:r>
                      <a:r>
                        <a:rPr lang="en-US" altLang="zh-CN" sz="3200" kern="100" dirty="0" smtClean="0">
                          <a:solidFill>
                            <a:srgbClr val="C00000"/>
                          </a:solidFill>
                          <a:effectLst/>
                          <a:latin typeface="Times New Roman" panose="02020603050405020304" pitchFamily="18" charset="0"/>
                          <a:ea typeface="宋体" panose="02010600030101010101" pitchFamily="2" charset="-122"/>
                        </a:rPr>
                        <a:t>&lt;</a:t>
                      </a:r>
                      <a:r>
                        <a:rPr lang="en-US" altLang="zh-CN" sz="3200" i="1" kern="100" dirty="0" err="1" smtClean="0">
                          <a:solidFill>
                            <a:srgbClr val="C00000"/>
                          </a:solidFill>
                          <a:effectLst/>
                          <a:latin typeface="Times New Roman" panose="02020603050405020304" pitchFamily="18" charset="0"/>
                          <a:ea typeface="宋体" panose="02010600030101010101" pitchFamily="2" charset="-122"/>
                        </a:rPr>
                        <a:t>x</a:t>
                      </a:r>
                      <a:r>
                        <a:rPr lang="en-US" altLang="zh-CN" sz="3200" kern="100" baseline="30000" dirty="0" err="1" smtClean="0">
                          <a:solidFill>
                            <a:srgbClr val="C00000"/>
                          </a:solidFill>
                          <a:effectLst/>
                          <a:latin typeface="Times New Roman" panose="02020603050405020304" pitchFamily="18" charset="0"/>
                          <a:ea typeface="宋体" panose="02010600030101010101" pitchFamily="2" charset="-122"/>
                        </a:rPr>
                        <a:t>2</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00" dirty="0" smtClean="0">
                          <a:solidFill>
                            <a:srgbClr val="C00000"/>
                          </a:solidFill>
                          <a:effectLst/>
                          <a:latin typeface="Times New Roman" panose="02020603050405020304" pitchFamily="18" charset="0"/>
                          <a:ea typeface="宋体" panose="02010600030101010101" pitchFamily="2" charset="-122"/>
                        </a:rPr>
                        <a:t>5</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BD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i="1" kern="100" dirty="0" smtClean="0">
                          <a:solidFill>
                            <a:srgbClr val="C00000"/>
                          </a:solidFill>
                          <a:effectLst/>
                          <a:latin typeface="Times New Roman" panose="02020603050405020304" pitchFamily="18" charset="0"/>
                          <a:ea typeface="宋体" panose="02010600030101010101" pitchFamily="2" charset="-122"/>
                        </a:rPr>
                        <a:t>a</a:t>
                      </a:r>
                      <a:r>
                        <a:rPr lang="en-US" altLang="zh-CN" sz="3200" kern="100" dirty="0" smtClean="0">
                          <a:solidFill>
                            <a:srgbClr val="C00000"/>
                          </a:solidFill>
                          <a:effectLst/>
                          <a:latin typeface="宋体" panose="02010600030101010101" pitchFamily="2" charset="-122"/>
                          <a:cs typeface="Times New Roman" panose="02020603050405020304" pitchFamily="18" charset="0"/>
                        </a:rPr>
                        <a:t>≥</a:t>
                      </a:r>
                      <a:r>
                        <a:rPr lang="en-US" altLang="zh-CN" sz="3200" kern="100" dirty="0" smtClean="0">
                          <a:solidFill>
                            <a:srgbClr val="C00000"/>
                          </a:solidFill>
                          <a:effectLst/>
                          <a:latin typeface="Times New Roman" panose="02020603050405020304" pitchFamily="18" charset="0"/>
                          <a:ea typeface="宋体" panose="02010600030101010101" pitchFamily="2" charset="-122"/>
                        </a:rPr>
                        <a:t>-8</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mc="http://schemas.openxmlformats.org/markup-compatibility/2006" xmlns:a14="http://schemas.microsoft.com/office/drawing/2010/main" xmlns="" xmlns:a16="http://schemas.microsoft.com/office/drawing/2014/main" val="10003"/>
                  </a:ext>
                </a:extLst>
              </a:tr>
            </a:tbl>
          </a:graphicData>
        </a:graphic>
      </p:graphicFrame>
      <p:sp>
        <p:nvSpPr>
          <p:cNvPr id="22" name="圆角矩形 2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9" name="圆角矩形 2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0" name="圆角矩形 2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4" name="圆角矩形 43">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5" name="圆角矩形 44">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9" name="圆角矩形 4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0" name="圆角矩形 4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 name="任意多边形: 形状 1"/>
          <p:cNvSpPr/>
          <p:nvPr/>
        </p:nvSpPr>
        <p:spPr>
          <a:xfrm>
            <a:off x="0" y="409713"/>
            <a:ext cx="2056606" cy="469900"/>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4" name="矩形 3"/>
          <p:cNvSpPr/>
          <p:nvPr/>
        </p:nvSpPr>
        <p:spPr>
          <a:xfrm>
            <a:off x="397361" y="356393"/>
            <a:ext cx="1261884" cy="523220"/>
          </a:xfrm>
          <a:prstGeom prst="rect">
            <a:avLst/>
          </a:prstGeom>
        </p:spPr>
        <p:txBody>
          <a:bodyPr wrap="none">
            <a:spAutoFit/>
          </a:bodyPr>
          <a:lstStyle/>
          <a:p>
            <a:r>
              <a:rPr lang="zh-CN" altLang="en-US" sz="2800" dirty="0">
                <a:solidFill>
                  <a:prstClr val="white"/>
                </a:solidFill>
                <a:latin typeface="仿宋" panose="02010609060101010101" pitchFamily="49" charset="-122"/>
                <a:ea typeface="仿宋" panose="02010609060101010101" pitchFamily="49" charset="-122"/>
                <a:cs typeface="Times New Roman" panose="02020603050405020304" pitchFamily="18" charset="0"/>
              </a:rPr>
              <a:t>对一对</a:t>
            </a:r>
            <a:endParaRPr lang="zh-CN" altLang="en-US" dirty="0">
              <a:latin typeface="仿宋" panose="02010609060101010101" pitchFamily="49" charset="-122"/>
              <a:ea typeface="仿宋" panose="02010609060101010101" pitchFamily="49" charset="-122"/>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graphicFrame>
        <p:nvGraphicFramePr>
          <p:cNvPr id="21" name="表格 20"/>
          <p:cNvGraphicFramePr>
            <a:graphicFrameLocks noGrp="1"/>
          </p:cNvGraphicFramePr>
          <p:nvPr>
            <p:extLst>
              <p:ext uri="{D42A27DB-BD31-4B8C-83A1-F6EECF244321}">
                <p14:modId xmlns:p14="http://schemas.microsoft.com/office/powerpoint/2010/main" val="2152395710"/>
              </p:ext>
            </p:extLst>
          </p:nvPr>
        </p:nvGraphicFramePr>
        <p:xfrm>
          <a:off x="591281" y="1340768"/>
          <a:ext cx="11009439" cy="1728192"/>
        </p:xfrm>
        <a:graphic>
          <a:graphicData uri="http://schemas.openxmlformats.org/drawingml/2006/table">
            <a:tbl>
              <a:tblPr firstRow="1" bandRow="1">
                <a:tableStyleId>{8799B23B-EC83-4686-B30A-512413B5E67A}</a:tableStyleId>
              </a:tblPr>
              <a:tblGrid>
                <a:gridCol w="1223271">
                  <a:extLst>
                    <a:ext uri="{9D8B030D-6E8A-4147-A177-3AD203B41FA5}">
                      <a16:colId xmlns:mc="http://schemas.openxmlformats.org/markup-compatibility/2006" xmlns:a14="http://schemas.microsoft.com/office/drawing/2010/main" xmlns="" xmlns:a16="http://schemas.microsoft.com/office/drawing/2014/main" val="20000"/>
                    </a:ext>
                  </a:extLst>
                </a:gridCol>
                <a:gridCol w="1223271">
                  <a:extLst>
                    <a:ext uri="{9D8B030D-6E8A-4147-A177-3AD203B41FA5}">
                      <a16:colId xmlns:mc="http://schemas.openxmlformats.org/markup-compatibility/2006" xmlns:a14="http://schemas.microsoft.com/office/drawing/2010/main" xmlns="" xmlns:a16="http://schemas.microsoft.com/office/drawing/2014/main" val="20001"/>
                    </a:ext>
                  </a:extLst>
                </a:gridCol>
                <a:gridCol w="1223271">
                  <a:extLst>
                    <a:ext uri="{9D8B030D-6E8A-4147-A177-3AD203B41FA5}">
                      <a16:colId xmlns:mc="http://schemas.openxmlformats.org/markup-compatibility/2006" xmlns:a14="http://schemas.microsoft.com/office/drawing/2010/main" xmlns="" xmlns:a16="http://schemas.microsoft.com/office/drawing/2014/main" val="20002"/>
                    </a:ext>
                  </a:extLst>
                </a:gridCol>
                <a:gridCol w="7339626">
                  <a:extLst>
                    <a:ext uri="{9D8B030D-6E8A-4147-A177-3AD203B41FA5}">
                      <a16:colId xmlns:mc="http://schemas.openxmlformats.org/markup-compatibility/2006" xmlns:a14="http://schemas.microsoft.com/office/drawing/2010/main" xmlns="" xmlns:a16="http://schemas.microsoft.com/office/drawing/2014/main" val="20003"/>
                    </a:ext>
                  </a:extLst>
                </a:gridCol>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smtClean="0">
                          <a:solidFill>
                            <a:srgbClr val="109397"/>
                          </a:solidFill>
                        </a:rPr>
                        <a:t>15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smtClean="0">
                          <a:solidFill>
                            <a:srgbClr val="109397"/>
                          </a:solidFill>
                        </a:rPr>
                        <a:t>16</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mc="http://schemas.openxmlformats.org/markup-compatibility/2006" xmlns:a14="http://schemas.microsoft.com/office/drawing/2010/main" xmlns="" xmlns:a16="http://schemas.microsoft.com/office/drawing/2014/main" val="10000"/>
                  </a:ext>
                </a:extLst>
              </a:tr>
              <a:tr h="935766">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B</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mc="http://schemas.openxmlformats.org/markup-compatibility/2006" xmlns:a14="http://schemas.microsoft.com/office/drawing/2010/main" xmlns="" xmlns:a16="http://schemas.microsoft.com/office/drawing/2014/main" val="10001"/>
                  </a:ext>
                </a:extLst>
              </a:tr>
            </a:tbl>
          </a:graphicData>
        </a:graphic>
      </p:graphicFrame>
      <p:sp>
        <p:nvSpPr>
          <p:cNvPr id="22" name="圆角矩形 2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2095798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10.</a:t>
            </a:r>
            <a:endParaRPr lang="zh-CN" altLang="en-US" dirty="0">
              <a:solidFill>
                <a:prstClr val="black"/>
              </a:solidFill>
            </a:endParaRPr>
          </a:p>
        </p:txBody>
      </p:sp>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5101068"/>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a:off x="551384" y="1184343"/>
            <a:ext cx="11089232" cy="4850495"/>
          </a:xfrm>
          <a:prstGeom prst="rect">
            <a:avLst/>
          </a:prstGeom>
        </p:spPr>
        <p:txBody>
          <a:bodyPr wrap="square">
            <a:spAutoFit/>
          </a:bodyPr>
          <a:lstStyle/>
          <a:p>
            <a:pPr>
              <a:lnSpc>
                <a:spcPct val="14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：存在一个实数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没有实数根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zh-CN" altLang="zh-CN" sz="2800" dirty="0">
                <a:latin typeface="NEU-BZ"/>
                <a:ea typeface="宋体" panose="02010600030101010101" pitchFamily="2" charset="-122"/>
                <a:cs typeface="宋体" panose="02010600030101010101" pitchFamily="2" charset="-122"/>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该方程的判别式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恒成立，</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zh-CN" altLang="zh-CN" sz="2800" dirty="0">
                <a:latin typeface="NEU-BZ"/>
                <a:ea typeface="宋体" panose="02010600030101010101" pitchFamily="2" charset="-122"/>
                <a:cs typeface="宋体" panose="02010600030101010101" pitchFamily="2" charset="-122"/>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40000"/>
              </a:lnSpc>
              <a:spcAft>
                <a:spcPts val="0"/>
              </a:spcAft>
              <a:tabLst>
                <a:tab pos="2250440" algn="l"/>
                <a:tab pos="3420745" algn="l"/>
              </a:tabLst>
            </a:pPr>
            <a:r>
              <a:rPr lang="zh-CN" altLang="zh-CN" sz="2800" dirty="0">
                <a:latin typeface="NEU-BZ"/>
                <a:ea typeface="宋体" panose="02010600030101010101" pitchFamily="2" charset="-122"/>
                <a:cs typeface="宋体" panose="02010600030101010101" pitchFamily="2" charset="-122"/>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2" name="圆角矩形 2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4957052"/>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a:off x="623392" y="1260624"/>
            <a:ext cx="11089232" cy="4616648"/>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为真命题，且</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25000" dirty="0">
                <a:latin typeface="Times New Roman" panose="02020603050405020304" pitchFamily="18" charset="0"/>
                <a:ea typeface="宋体" panose="02010600030101010101" pitchFamily="2" charset="-122"/>
                <a:cs typeface="Times New Roman" panose="02020603050405020304" pitchFamily="18" charset="0"/>
              </a:rPr>
              <a:t>min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p>
          <a:p>
            <a:pPr>
              <a:lnSpc>
                <a:spcPct val="150000"/>
              </a:lnSpc>
              <a:spcAft>
                <a:spcPts val="0"/>
              </a:spcAft>
              <a:tabLst>
                <a:tab pos="2250440" algn="l"/>
                <a:tab pos="3420745"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8</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矩形 19"/>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14.</a:t>
            </a:r>
            <a:endParaRPr lang="zh-CN" altLang="en-US" dirty="0">
              <a:solidFill>
                <a:prstClr val="black"/>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1" name="圆角矩形 20">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2" name="圆角矩形 21">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3" name="圆角矩形 22">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90000" y="836712"/>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有实数根</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的否定是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无实数根</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不存在实数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无实数根</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对任意的实数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无实数根</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至多有一个实数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有实数根</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6" name="TextBox 19"/>
          <p:cNvSpPr txBox="1"/>
          <p:nvPr/>
        </p:nvSpPr>
        <p:spPr>
          <a:xfrm>
            <a:off x="238351" y="2780928"/>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1" name="圆角矩形 3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4" name="圆角矩形 33">
            <a:hlinkClick r:id="rId3" action="ppaction://hlinksldjump"/>
          </p:cNvPr>
          <p:cNvSpPr/>
          <p:nvPr/>
        </p:nvSpPr>
        <p:spPr>
          <a:xfrm>
            <a:off x="205476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a:t>
            </a:r>
            <a:endParaRPr kumimoji="1" lang="zh-CN" altLang="en-US" sz="1600" dirty="0">
              <a:solidFill>
                <a:schemeClr val="bg1"/>
              </a:solidFill>
            </a:endParaRPr>
          </a:p>
        </p:txBody>
      </p:sp>
      <p:sp>
        <p:nvSpPr>
          <p:cNvPr id="35" name="圆角矩形 34">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2" name="圆角矩形 41">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3" name="圆角矩形 42">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4" name="圆角矩形 43">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5" name="圆角矩形 44">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6" name="圆角矩形 45">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7" name="圆角矩形 46">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8" name="圆角矩形 47">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9" name="圆角矩形 48">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0" name="圆角矩形 49">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1" name="圆角矩形 50">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grpSp>
        <p:nvGrpSpPr>
          <p:cNvPr id="2" name="组合 1"/>
          <p:cNvGrpSpPr/>
          <p:nvPr/>
        </p:nvGrpSpPr>
        <p:grpSpPr>
          <a:xfrm>
            <a:off x="0" y="124997"/>
            <a:ext cx="2081058" cy="495691"/>
            <a:chOff x="0" y="124997"/>
            <a:chExt cx="2081058" cy="495691"/>
          </a:xfrm>
        </p:grpSpPr>
        <p:sp>
          <p:nvSpPr>
            <p:cNvPr id="25" name="矩形 24"/>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69310" y="129198"/>
              <a:ext cx="1911748" cy="491490"/>
            </a:xfrm>
            <a:prstGeom prst="rect">
              <a:avLst/>
            </a:prstGeom>
          </p:spPr>
          <p:txBody>
            <a:bodyPr wrap="square">
              <a:spAutoFit/>
            </a:bodyPr>
            <a:lstStyle/>
            <a:p>
              <a:pPr algn="ctr"/>
              <a:r>
                <a:rPr lang="zh-CN" altLang="en-US" sz="2600" b="1" kern="0" dirty="0">
                  <a:latin typeface="黑体" panose="02010609060101010101" pitchFamily="49" charset="-122"/>
                  <a:ea typeface="黑体" panose="02010609060101010101" pitchFamily="49" charset="-122"/>
                </a:rPr>
                <a:t>基础巩固</a:t>
              </a:r>
              <a:endParaRPr lang="zh-CN" altLang="en-US" sz="2600" b="1" dirty="0">
                <a:latin typeface="黑体" panose="02010609060101010101" pitchFamily="49" charset="-122"/>
                <a:ea typeface="黑体" panose="02010609060101010101" pitchFamily="49" charset="-122"/>
              </a:endParaRPr>
            </a:p>
          </p:txBody>
        </p:sp>
        <p:grpSp>
          <p:nvGrpSpPr>
            <p:cNvPr id="8" name="组合 7"/>
            <p:cNvGrpSpPr/>
            <p:nvPr/>
          </p:nvGrpSpPr>
          <p:grpSpPr>
            <a:xfrm>
              <a:off x="0" y="263069"/>
              <a:ext cx="360040" cy="235637"/>
              <a:chOff x="7536160" y="3328673"/>
              <a:chExt cx="360040" cy="330919"/>
            </a:xfrm>
          </p:grpSpPr>
          <p:sp>
            <p:nvSpPr>
              <p:cNvPr id="5" name="菱形 4"/>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3" name="圆角矩形 22">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4" name="圆角矩形 23">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6" name="圆角矩形 25">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9" name="矩形 28"/>
          <p:cNvSpPr/>
          <p:nvPr/>
        </p:nvSpPr>
        <p:spPr>
          <a:xfrm>
            <a:off x="390000" y="4205987"/>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是存在量词命题，其否定形式为全称量词命题，即对任意的实数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无实数根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圆角矩形 26">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90000" y="620688"/>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正方形都是菱形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的否定是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任意一个正方形，它是菱形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任意一个正方形，它不是菱形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存在一个正方形，它不是菱形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存在一个正方形，它是菱形</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2</a:t>
            </a:r>
            <a:endParaRPr kumimoji="1" lang="zh-CN" altLang="en-US" sz="1600" dirty="0">
              <a:solidFill>
                <a:schemeClr val="bg1"/>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圆角矩形 34">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36" name="圆角矩形 35">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37" name="圆角矩形 36">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8" name="矩形 37"/>
          <p:cNvSpPr/>
          <p:nvPr/>
        </p:nvSpPr>
        <p:spPr>
          <a:xfrm>
            <a:off x="390000" y="4219346"/>
            <a:ext cx="11412000" cy="138499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全称量词命题的否定为存在量词命题，故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9" name="TextBox 19"/>
          <p:cNvSpPr txBox="1"/>
          <p:nvPr/>
        </p:nvSpPr>
        <p:spPr>
          <a:xfrm>
            <a:off x="237064" y="2572162"/>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40" name="圆角矩形 39">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linds(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linds(horizontal)">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390000" y="988062"/>
            <a:ext cx="11394632" cy="324544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关于命题</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的否定，下列说法正确的是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TextBox 19"/>
          <p:cNvSpPr txBox="1"/>
          <p:nvPr/>
        </p:nvSpPr>
        <p:spPr>
          <a:xfrm>
            <a:off x="233489" y="3580274"/>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4" name="圆角矩形 33">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5" name="圆角矩形 34">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6" name="圆角矩形 35">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7" name="圆角矩形 36">
            <a:hlinkClick r:id="rId5" action="ppaction://hlinksldjump"/>
          </p:cNvPr>
          <p:cNvSpPr/>
          <p:nvPr/>
        </p:nvSpPr>
        <p:spPr>
          <a:xfrm>
            <a:off x="284446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3</a:t>
            </a:r>
            <a:endParaRPr kumimoji="1" lang="zh-CN" altLang="en-US" sz="1600" dirty="0">
              <a:solidFill>
                <a:schemeClr val="bg1"/>
              </a:solidFill>
            </a:endParaRPr>
          </a:p>
        </p:txBody>
      </p:sp>
      <p:sp>
        <p:nvSpPr>
          <p:cNvPr id="38" name="圆角矩形 37">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4" name="圆角矩形 23">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9" name="矩形 28"/>
              <p:cNvSpPr/>
              <p:nvPr/>
            </p:nvSpPr>
            <p:spPr>
              <a:xfrm>
                <a:off x="390000" y="980728"/>
                <a:ext cx="11412000" cy="3126240"/>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sSup>
                      <m:sSup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e>
                        </m:d>
                      </m:e>
                      <m:sup>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sup>
                    </m:sSup>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为假命题，则</a:t>
                </a:r>
                <a:r>
                  <a:rPr lang="zh-CN" altLang="zh-CN" sz="2800" dirty="0">
                    <a:effectLst/>
                    <a:latin typeface="NEU-BZ"/>
                    <a:ea typeface="方正楷体_GBK" panose="03000509000000000000" pitchFamily="65" charset="-122"/>
                    <a:cs typeface="Lucida Sans Unicode" panose="020B0602030504020204" pitchFamily="34"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又</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的否定为</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9" name="矩形 28"/>
              <p:cNvSpPr>
                <a:spLocks noRot="1" noChangeAspect="1" noMove="1" noResize="1" noEditPoints="1" noAdjustHandles="1" noChangeArrowheads="1" noChangeShapeType="1" noTextEdit="1"/>
              </p:cNvSpPr>
              <p:nvPr/>
            </p:nvSpPr>
            <p:spPr>
              <a:xfrm>
                <a:off x="390000" y="980728"/>
                <a:ext cx="11412000" cy="3126240"/>
              </a:xfrm>
              <a:prstGeom prst="rect">
                <a:avLst/>
              </a:prstGeom>
              <a:blipFill rotWithShape="0">
                <a:blip r:embed="rId2"/>
                <a:stretch>
                  <a:fillRect l="-1122" b="-2144"/>
                </a:stretch>
              </a:blipFill>
            </p:spPr>
            <p:txBody>
              <a:bodyPr/>
              <a:lstStyle/>
              <a:p>
                <a:r>
                  <a:rPr lang="zh-CN" altLang="en-US">
                    <a:noFill/>
                  </a:rPr>
                  <a:t> </a:t>
                </a:r>
              </a:p>
            </p:txBody>
          </p:sp>
        </mc:Fallback>
      </mc:AlternateContent>
      <p:sp>
        <p:nvSpPr>
          <p:cNvPr id="34" name="圆角矩形 33">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5" name="圆角矩形 34">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6" name="圆角矩形 35">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7" name="圆角矩形 36">
            <a:hlinkClick r:id="rId6" action="ppaction://hlinksldjump"/>
          </p:cNvPr>
          <p:cNvSpPr/>
          <p:nvPr/>
        </p:nvSpPr>
        <p:spPr>
          <a:xfrm>
            <a:off x="284446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3</a:t>
            </a:r>
            <a:endParaRPr kumimoji="1" lang="zh-CN" altLang="en-US" sz="1600" dirty="0">
              <a:solidFill>
                <a:schemeClr val="bg1"/>
              </a:solidFill>
            </a:endParaRPr>
          </a:p>
        </p:txBody>
      </p:sp>
      <p:sp>
        <p:nvSpPr>
          <p:cNvPr id="38" name="圆角矩形 37">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4" name="圆角矩形 23">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1244333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90000" y="834902"/>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下列命题的否定为真命题的是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，使得方程</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有整数解</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有一组邻边相等的平行四边形是菱形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是一元二次方程</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0" name="TextBox 19"/>
          <p:cNvSpPr txBox="1"/>
          <p:nvPr/>
        </p:nvSpPr>
        <p:spPr>
          <a:xfrm>
            <a:off x="236478" y="341797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6" name="圆角矩形 25">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8" name="圆角矩形 27">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9" name="圆角矩形 28">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4</a:t>
            </a:r>
            <a:endParaRPr kumimoji="1" lang="zh-CN" altLang="en-US" sz="1600" dirty="0">
              <a:solidFill>
                <a:schemeClr val="bg1"/>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9" name="圆角矩形 3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0" name="圆角矩形 3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1" name="圆角矩形 4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3" name="圆角矩形 22">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90000" y="116632"/>
            <a:ext cx="11412000" cy="6167842"/>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gn="just">
              <a:lnSpc>
                <a:spcPct val="14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，原命题的否定为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，方程</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没有整数解</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，此时方程有整数解，即原命题的否定为假命题，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错误；</a:t>
            </a:r>
            <a:endParaRPr lang="zh-CN" altLang="zh-CN" sz="2800" dirty="0">
              <a:latin typeface="NEU-BZ"/>
              <a:ea typeface="宋体" panose="02010600030101010101" pitchFamily="2" charset="-122"/>
              <a:cs typeface="Times New Roman" panose="02020603050405020304" pitchFamily="18" charset="0"/>
            </a:endParaRPr>
          </a:p>
          <a:p>
            <a:pPr algn="just">
              <a:lnSpc>
                <a:spcPct val="14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，原命题的否定为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，当且仅当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时等号成立，即原命题的否定为假命题，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错误；</a:t>
            </a:r>
            <a:endParaRPr lang="zh-CN" altLang="zh-CN" sz="2800" dirty="0">
              <a:latin typeface="NEU-BZ"/>
              <a:ea typeface="宋体" panose="02010600030101010101" pitchFamily="2" charset="-122"/>
              <a:cs typeface="Times New Roman" panose="02020603050405020304" pitchFamily="18" charset="0"/>
            </a:endParaRPr>
          </a:p>
          <a:p>
            <a:pPr algn="just">
              <a:lnSpc>
                <a:spcPct val="14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，原命题的否定为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存在一组邻边相等的平行四边形不是菱形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错误；</a:t>
            </a:r>
            <a:endParaRPr lang="zh-CN" altLang="zh-CN" sz="2800" dirty="0">
              <a:latin typeface="NEU-BZ"/>
              <a:ea typeface="宋体" panose="02010600030101010101" pitchFamily="2" charset="-122"/>
              <a:cs typeface="Times New Roman" panose="02020603050405020304" pitchFamily="18" charset="0"/>
            </a:endParaRPr>
          </a:p>
          <a:p>
            <a:pPr algn="just">
              <a:lnSpc>
                <a:spcPct val="14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，原命题的否定为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不是一元二次方程</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时，原方程为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是一元一次方程，即原命题的否定为真命题，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6" name="圆角矩形 25">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8" name="圆角矩形 27">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9" name="圆角矩形 28">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4</a:t>
            </a:r>
            <a:endParaRPr kumimoji="1" lang="zh-CN" altLang="en-US" sz="1600" dirty="0">
              <a:solidFill>
                <a:schemeClr val="bg1"/>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9" name="圆角矩形 3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0" name="圆角矩形 3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1" name="圆角矩形 4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3" name="圆角矩形 22">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3929968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390000" y="771428"/>
            <a:ext cx="11412000" cy="324544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2024</a:t>
            </a:r>
            <a:r>
              <a:rPr lang="en-US"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spc="-70" dirty="0">
                <a:latin typeface="Times New Roman" panose="02020603050405020304" pitchFamily="18" charset="0"/>
                <a:ea typeface="楷体" panose="02010609060101010101" pitchFamily="49" charset="-122"/>
                <a:cs typeface="Times New Roman" panose="02020603050405020304" pitchFamily="18" charset="0"/>
              </a:rPr>
              <a:t>新课标</a:t>
            </a:r>
            <a:r>
              <a:rPr lang="zh-CN" altLang="zh-CN" sz="2800" spc="-70" dirty="0">
                <a:latin typeface="NEU-BZ"/>
                <a:ea typeface="宋体" panose="02010600030101010101" pitchFamily="2" charset="-122"/>
                <a:cs typeface="宋体" panose="02010600030101010101" pitchFamily="2" charset="-122"/>
              </a:rPr>
              <a:t>Ⅱ</a:t>
            </a:r>
            <a:r>
              <a:rPr lang="zh-CN" altLang="zh-CN" sz="2800" spc="-70" dirty="0">
                <a:latin typeface="Times New Roman" panose="02020603050405020304" pitchFamily="18" charset="0"/>
                <a:ea typeface="楷体" panose="02010609060101010101" pitchFamily="49" charset="-122"/>
                <a:cs typeface="Times New Roman" panose="02020603050405020304" pitchFamily="18" charset="0"/>
              </a:rPr>
              <a:t>卷</a:t>
            </a:r>
            <a:r>
              <a:rPr lang="en-US" altLang="zh-CN" sz="2800" spc="-7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spc="-70"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7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spc="-70"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spc="-70" dirty="0">
                <a:latin typeface="NEU-BZ"/>
                <a:ea typeface="宋体" panose="02010600030101010101" pitchFamily="2" charset="-122"/>
                <a:cs typeface="宋体" panose="02010600030101010101" pitchFamily="2" charset="-122"/>
              </a:rPr>
              <a:t>∈</a:t>
            </a:r>
            <a:r>
              <a:rPr lang="en-US" altLang="zh-CN" sz="2800" b="1" spc="-70"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70"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7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spc="-7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spc="-70"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7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spc="-70"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7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70"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70" baseline="300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spc="-7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70"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spc="-70" dirty="0">
                <a:latin typeface="Times New Roman" panose="02020603050405020304" pitchFamily="18" charset="0"/>
                <a:ea typeface="宋体" panose="02010600030101010101" pitchFamily="2" charset="-122"/>
                <a:cs typeface="Times New Roman" panose="02020603050405020304" pitchFamily="18" charset="0"/>
              </a:rPr>
              <a:t>，则</a:t>
            </a:r>
            <a:endParaRPr lang="zh-CN" altLang="zh-CN" sz="2800" spc="-7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都是真命题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都是真命题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和</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都是真命题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和</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都是真命题</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7" name="TextBox 19"/>
          <p:cNvSpPr txBox="1"/>
          <p:nvPr/>
        </p:nvSpPr>
        <p:spPr>
          <a:xfrm>
            <a:off x="235920" y="2088963"/>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5</a:t>
            </a:r>
            <a:endParaRPr kumimoji="1" lang="zh-CN" altLang="en-US" sz="1600" dirty="0">
              <a:solidFill>
                <a:schemeClr val="bg1"/>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3" name="圆角矩形 3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5" name="圆角矩形 34">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5</a:t>
            </a:r>
            <a:endParaRPr kumimoji="1" lang="zh-CN" altLang="en-US" sz="1600" dirty="0">
              <a:solidFill>
                <a:schemeClr val="bg1"/>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3" name="圆角矩形 3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4" name="矩形 33"/>
          <p:cNvSpPr/>
          <p:nvPr/>
        </p:nvSpPr>
        <p:spPr>
          <a:xfrm>
            <a:off x="390000" y="404664"/>
            <a:ext cx="11412000" cy="5262979"/>
          </a:xfrm>
          <a:prstGeom prst="rect">
            <a:avLst/>
          </a:prstGeom>
        </p:spPr>
        <p:txBody>
          <a:bodyPr wrap="square">
            <a:spAutoFit/>
          </a:bodyPr>
          <a:lstStyle/>
          <a:p>
            <a:pPr>
              <a:lnSpc>
                <a:spcPct val="150000"/>
              </a:lnSpc>
              <a:tabLst>
                <a:tab pos="2790825" algn="l"/>
                <a:tab pos="4231005" algn="l"/>
              </a:tabLst>
            </a:pPr>
            <a:r>
              <a:rPr lang="zh-CN" altLang="zh-CN"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则有</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|=0&lt;1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则有</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综上，</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和</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都是真命题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5" name="圆角矩形 34">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1715675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90000" y="629090"/>
            <a:ext cx="11412000" cy="267765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是真命题，则实数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&lt;1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&gt;3</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2" name="圆角矩形 21">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8" name="圆角矩形 27">
            <a:hlinkClick r:id="rId8" action="ppaction://hlinksldjump"/>
          </p:cNvPr>
          <p:cNvSpPr/>
          <p:nvPr/>
        </p:nvSpPr>
        <p:spPr>
          <a:xfrm>
            <a:off x="402902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6</a:t>
            </a:r>
            <a:endParaRPr kumimoji="1" lang="zh-CN" altLang="en-US" sz="1600" dirty="0">
              <a:solidFill>
                <a:schemeClr val="bg1"/>
              </a:solidFill>
            </a:endParaRPr>
          </a:p>
        </p:txBody>
      </p:sp>
      <p:sp>
        <p:nvSpPr>
          <p:cNvPr id="29" name="圆角矩形 2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1" name="TextBox 19"/>
          <p:cNvSpPr txBox="1"/>
          <p:nvPr/>
        </p:nvSpPr>
        <p:spPr>
          <a:xfrm>
            <a:off x="2985488" y="2572162"/>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7" name="矩形 36"/>
          <p:cNvSpPr/>
          <p:nvPr/>
        </p:nvSpPr>
        <p:spPr>
          <a:xfrm>
            <a:off x="390000" y="3629923"/>
            <a:ext cx="11412000" cy="2031325"/>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endPar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是真命题，所以</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为真命题，所以当</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恒成立，所以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8" name="圆角矩形 37">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linds(horizontal)">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4688" y="1074634"/>
            <a:ext cx="11322624" cy="267765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7.</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Z</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是奇数；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是偶数，则下列命题为真命题的是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圆角矩形 26">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8" name="圆角矩形 27">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9" name="圆角矩形 28">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0" name="圆角矩形 29">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1" name="圆角矩形 30">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7</a:t>
            </a:r>
            <a:endParaRPr kumimoji="1" lang="zh-CN" altLang="en-US" sz="1600" dirty="0">
              <a:solidFill>
                <a:schemeClr val="bg1"/>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1" name="圆角矩形 20">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2" name="圆角矩形 21">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3" name="圆角矩形 22">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4" name="TextBox 19"/>
          <p:cNvSpPr txBox="1"/>
          <p:nvPr/>
        </p:nvSpPr>
        <p:spPr>
          <a:xfrm>
            <a:off x="281640" y="237347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0" name="圆角矩形 19">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26" name="TextBox 19"/>
          <p:cNvSpPr txBox="1"/>
          <p:nvPr/>
        </p:nvSpPr>
        <p:spPr>
          <a:xfrm>
            <a:off x="281640" y="300421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8" name="圆角矩形 27">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9" name="圆角矩形 28">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0" name="圆角矩形 29">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1" name="圆角矩形 30">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7</a:t>
            </a:r>
            <a:endParaRPr kumimoji="1" lang="zh-CN" altLang="en-US" sz="1600" dirty="0">
              <a:solidFill>
                <a:schemeClr val="bg1"/>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1" name="圆角矩形 20">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2" name="圆角矩形 21">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3" name="圆角矩形 22">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0" name="圆角矩形 19">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25" name="矩形 24"/>
          <p:cNvSpPr/>
          <p:nvPr/>
        </p:nvSpPr>
        <p:spPr>
          <a:xfrm>
            <a:off x="390000" y="540544"/>
            <a:ext cx="11412000" cy="4616648"/>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是奇数，则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一奇一偶，则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是偶数，故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是偶数，例如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，此时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为偶数，故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不是偶数，则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为奇数，则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均为奇数，则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为偶数，即</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不是奇数，故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不是奇数，则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为偶数，例如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，此时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为偶数，故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41568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446495" y="962144"/>
            <a:ext cx="11299010" cy="738664"/>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8.</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题</a:t>
            </a:r>
            <a:r>
              <a:rPr lang="en-US" altLang="zh-CN" sz="2800" spc="-1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spc="-100" dirty="0">
                <a:latin typeface="NEU-BZ"/>
                <a:ea typeface="宋体" panose="02010600030101010101" pitchFamily="2" charset="-122"/>
                <a:cs typeface="宋体" panose="02010600030101010101" pitchFamily="2" charset="-122"/>
              </a:rPr>
              <a:t>∈</a:t>
            </a:r>
            <a:r>
              <a:rPr lang="en-US" altLang="zh-CN" sz="2800" b="1" spc="-100"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spc="-100" dirty="0">
                <a:latin typeface="NEU-BZ"/>
                <a:ea typeface="宋体" panose="02010600030101010101" pitchFamily="2" charset="-122"/>
                <a:cs typeface="宋体" panose="02010600030101010101" pitchFamily="2" charset="-122"/>
              </a:rPr>
              <a:t>∈</a:t>
            </a:r>
            <a:r>
              <a:rPr lang="en-US" altLang="zh-CN" sz="2800" b="1" spc="-100"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spc="-100"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spc="-1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1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spc="-1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的否定是</a:t>
            </a:r>
            <a:r>
              <a:rPr lang="zh-CN" altLang="zh-CN" sz="2800" u="sng" spc="-1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spc="-1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u="sng" spc="-1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u="sng" spc="-1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spc="-1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spc="-1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3" name="圆角矩形 3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4" name="圆角矩形 3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5" name="圆角矩形 3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55" name="圆角矩形 54">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56" name="圆角矩形 55">
            <a:hlinkClick r:id="rId10" action="ppaction://hlinksldjump"/>
          </p:cNvPr>
          <p:cNvSpPr/>
          <p:nvPr/>
        </p:nvSpPr>
        <p:spPr>
          <a:xfrm>
            <a:off x="481872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8</a:t>
            </a:r>
            <a:endParaRPr kumimoji="1" lang="zh-CN" altLang="en-US" sz="1600" dirty="0">
              <a:solidFill>
                <a:schemeClr val="bg1"/>
              </a:solidFill>
            </a:endParaRPr>
          </a:p>
        </p:txBody>
      </p:sp>
      <p:sp>
        <p:nvSpPr>
          <p:cNvPr id="57" name="圆角矩形 56">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42" name="圆角矩形 41">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3" name="圆角矩形 42">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4" name="圆角矩形 43">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 name="矩形 2"/>
          <p:cNvSpPr/>
          <p:nvPr/>
        </p:nvSpPr>
        <p:spPr>
          <a:xfrm>
            <a:off x="7464152" y="1024146"/>
            <a:ext cx="4187365" cy="523220"/>
          </a:xfrm>
          <a:prstGeom prst="rect">
            <a:avLst/>
          </a:prstGeom>
        </p:spPr>
        <p:txBody>
          <a:bodyPr wrap="none">
            <a:spAutoFit/>
          </a:bodyPr>
          <a:lstStyle/>
          <a:p>
            <a:r>
              <a:rPr lang="en-US" altLang="zh-CN" sz="2800" kern="1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kern="100" dirty="0">
                <a:solidFill>
                  <a:srgbClr val="C00000"/>
                </a:solidFill>
                <a:latin typeface="Times New Roman" panose="02020603050405020304" pitchFamily="18" charset="0"/>
                <a:ea typeface="宋体" panose="02010600030101010101" pitchFamily="2" charset="-122"/>
              </a:rPr>
              <a:t>x</a:t>
            </a:r>
            <a:r>
              <a:rPr lang="zh-CN" altLang="zh-CN" sz="2800" kern="100" dirty="0">
                <a:solidFill>
                  <a:srgbClr val="C00000"/>
                </a:solidFill>
                <a:ea typeface="宋体" panose="02010600030101010101" pitchFamily="2" charset="-122"/>
                <a:cs typeface="宋体" panose="02010600030101010101" pitchFamily="2" charset="-122"/>
              </a:rPr>
              <a:t>∈</a:t>
            </a:r>
            <a:r>
              <a:rPr lang="en-US" altLang="zh-CN" sz="2800" b="1" kern="100" dirty="0">
                <a:solidFill>
                  <a:srgbClr val="C00000"/>
                </a:solidFill>
                <a:latin typeface="Times New Roman" panose="02020603050405020304" pitchFamily="18" charset="0"/>
                <a:ea typeface="宋体" panose="02010600030101010101" pitchFamily="2" charset="-122"/>
              </a:rPr>
              <a:t>R</a:t>
            </a:r>
            <a:r>
              <a:rPr lang="zh-CN" altLang="zh-CN"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kern="100" dirty="0">
                <a:solidFill>
                  <a:srgbClr val="C00000"/>
                </a:solidFill>
                <a:latin typeface="Times New Roman" panose="02020603050405020304" pitchFamily="18" charset="0"/>
                <a:ea typeface="宋体" panose="02010600030101010101" pitchFamily="2" charset="-122"/>
              </a:rPr>
              <a:t>n</a:t>
            </a:r>
            <a:r>
              <a:rPr lang="zh-CN" altLang="zh-CN" sz="2800" kern="100" dirty="0">
                <a:solidFill>
                  <a:srgbClr val="C00000"/>
                </a:solidFill>
                <a:ea typeface="宋体" panose="02010600030101010101" pitchFamily="2" charset="-122"/>
                <a:cs typeface="宋体" panose="02010600030101010101" pitchFamily="2" charset="-122"/>
              </a:rPr>
              <a:t>∈</a:t>
            </a:r>
            <a:r>
              <a:rPr lang="en-US" altLang="zh-CN" sz="2800" b="1" kern="100" dirty="0">
                <a:solidFill>
                  <a:srgbClr val="C00000"/>
                </a:solidFill>
                <a:latin typeface="Times New Roman" panose="02020603050405020304" pitchFamily="18" charset="0"/>
                <a:ea typeface="宋体" panose="02010600030101010101" pitchFamily="2" charset="-122"/>
              </a:rPr>
              <a:t>N</a:t>
            </a:r>
            <a:r>
              <a:rPr lang="en-US" altLang="zh-CN" sz="2800" i="1" kern="100" baseline="30000" dirty="0">
                <a:solidFill>
                  <a:srgbClr val="C00000"/>
                </a:solidFill>
                <a:latin typeface="Times New Roman" panose="02020603050405020304" pitchFamily="18" charset="0"/>
                <a:ea typeface="宋体" panose="02010600030101010101" pitchFamily="2" charset="-122"/>
              </a:rPr>
              <a:t>*</a:t>
            </a:r>
            <a:r>
              <a:rPr lang="zh-CN" altLang="zh-CN"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kern="100" dirty="0">
                <a:solidFill>
                  <a:srgbClr val="C00000"/>
                </a:solidFill>
                <a:latin typeface="Times New Roman" panose="02020603050405020304" pitchFamily="18" charset="0"/>
                <a:ea typeface="宋体" panose="02010600030101010101" pitchFamily="2" charset="-122"/>
              </a:rPr>
              <a:t>n</a:t>
            </a:r>
            <a:r>
              <a:rPr lang="en-US" altLang="zh-CN" sz="2800" kern="100" dirty="0">
                <a:solidFill>
                  <a:srgbClr val="C00000"/>
                </a:solidFill>
                <a:latin typeface="Times New Roman" panose="02020603050405020304" pitchFamily="18" charset="0"/>
                <a:ea typeface="宋体" panose="02010600030101010101" pitchFamily="2" charset="-122"/>
              </a:rPr>
              <a:t>&lt;</a:t>
            </a:r>
            <a:r>
              <a:rPr lang="en-US" altLang="zh-CN" sz="2800" i="1" kern="100" dirty="0" err="1">
                <a:solidFill>
                  <a:srgbClr val="C00000"/>
                </a:solidFill>
                <a:latin typeface="Times New Roman" panose="02020603050405020304" pitchFamily="18" charset="0"/>
                <a:ea typeface="宋体" panose="02010600030101010101" pitchFamily="2" charset="-122"/>
              </a:rPr>
              <a:t>x</a:t>
            </a:r>
            <a:r>
              <a:rPr lang="en-US" altLang="zh-CN" sz="2800" kern="100" baseline="30000" dirty="0" err="1">
                <a:solidFill>
                  <a:srgbClr val="C00000"/>
                </a:solidFill>
                <a:latin typeface="Times New Roman" panose="02020603050405020304" pitchFamily="18" charset="0"/>
                <a:ea typeface="宋体" panose="02010600030101010101" pitchFamily="2" charset="-122"/>
              </a:rPr>
              <a:t>2</a:t>
            </a:r>
            <a:endParaRPr lang="zh-CN" altLang="en-US" dirty="0"/>
          </a:p>
        </p:txBody>
      </p:sp>
      <p:sp>
        <p:nvSpPr>
          <p:cNvPr id="45" name="矩形 44"/>
          <p:cNvSpPr/>
          <p:nvPr/>
        </p:nvSpPr>
        <p:spPr>
          <a:xfrm>
            <a:off x="481248" y="2909843"/>
            <a:ext cx="11229505"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全称量词命题的否定是存在量词命题，所以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的否定为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linds(horizontal)">
                                      <p:cBhvr>
                                        <p:cTn id="1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000" y="658174"/>
            <a:ext cx="11412000" cy="738664"/>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是假命题，则实数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的最大值是</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4" name="圆角矩形 3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5" name="圆角矩形 3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6" name="圆角矩形 3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7" name="圆角矩形 3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8" name="圆角矩形 3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9" name="圆角矩形 3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0" name="圆角矩形 39">
            <a:hlinkClick r:id="rId11" action="ppaction://hlinksldjump"/>
          </p:cNvPr>
          <p:cNvSpPr/>
          <p:nvPr/>
        </p:nvSpPr>
        <p:spPr>
          <a:xfrm>
            <a:off x="521357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9</a:t>
            </a:r>
            <a:endParaRPr kumimoji="1" lang="zh-CN" altLang="en-US" sz="1600" dirty="0">
              <a:solidFill>
                <a:schemeClr val="bg1"/>
              </a:solidFill>
            </a:endParaRPr>
          </a:p>
        </p:txBody>
      </p:sp>
      <p:sp>
        <p:nvSpPr>
          <p:cNvPr id="41" name="圆角矩形 4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3" name="圆角矩形 4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4" name="圆角矩形 4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7" name="圆角矩形 16">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6" name="矩形 5"/>
          <p:cNvSpPr/>
          <p:nvPr/>
        </p:nvSpPr>
        <p:spPr>
          <a:xfrm>
            <a:off x="11361728" y="765896"/>
            <a:ext cx="364202" cy="523220"/>
          </a:xfrm>
          <a:prstGeom prst="rect">
            <a:avLst/>
          </a:prstGeom>
        </p:spPr>
        <p:txBody>
          <a:bodyPr wrap="none">
            <a:spAutoFit/>
          </a:bodyPr>
          <a:lstStyle/>
          <a:p>
            <a:r>
              <a:rPr lang="en-US" altLang="zh-CN" sz="2800" kern="100" dirty="0">
                <a:solidFill>
                  <a:srgbClr val="C00000"/>
                </a:solidFill>
                <a:latin typeface="Times New Roman" panose="02020603050405020304" pitchFamily="18" charset="0"/>
                <a:ea typeface="宋体" panose="02010600030101010101" pitchFamily="2" charset="-122"/>
              </a:rPr>
              <a:t>5</a:t>
            </a:r>
            <a:endParaRPr lang="zh-CN" altLang="en-US" dirty="0"/>
          </a:p>
        </p:txBody>
      </p:sp>
      <p:sp>
        <p:nvSpPr>
          <p:cNvPr id="22" name="矩形 21"/>
          <p:cNvSpPr/>
          <p:nvPr/>
        </p:nvSpPr>
        <p:spPr>
          <a:xfrm>
            <a:off x="390000" y="1833205"/>
            <a:ext cx="11412000" cy="3323987"/>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4" name="圆角矩形 23">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548680"/>
            <a:ext cx="11250616" cy="1303177"/>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写出下列命题的否定，并判断其否定的真假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：不论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取何实数，方程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必有实根；</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矩形 34"/>
          <p:cNvSpPr/>
          <p:nvPr/>
        </p:nvSpPr>
        <p:spPr>
          <a:xfrm>
            <a:off x="390000" y="2737562"/>
            <a:ext cx="11250616" cy="2599109"/>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：存在一个实数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没有实数根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该方程的判别式</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恒成立，</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36" name="组合 35"/>
          <p:cNvGrpSpPr/>
          <p:nvPr/>
        </p:nvGrpSpPr>
        <p:grpSpPr>
          <a:xfrm>
            <a:off x="513284" y="2355913"/>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42" name="圆角矩形 4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548680"/>
            <a:ext cx="11250616" cy="138499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写出下列命题的否定，并判断其否定的真假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矩形 34"/>
          <p:cNvSpPr/>
          <p:nvPr/>
        </p:nvSpPr>
        <p:spPr>
          <a:xfrm>
            <a:off x="390000" y="2737562"/>
            <a:ext cx="11250616" cy="2599109"/>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36" name="组合 35"/>
          <p:cNvGrpSpPr/>
          <p:nvPr/>
        </p:nvGrpSpPr>
        <p:grpSpPr>
          <a:xfrm>
            <a:off x="513284" y="2355913"/>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42" name="圆角矩形 41">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635898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000" y="823352"/>
            <a:ext cx="11412000" cy="2677656"/>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|&gt;6</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&lt;5</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为假命题，则集合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可以是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&gt;6}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&gt;-6}</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46" name="组合 45"/>
          <p:cNvGrpSpPr/>
          <p:nvPr/>
        </p:nvGrpSpPr>
        <p:grpSpPr>
          <a:xfrm>
            <a:off x="0" y="124997"/>
            <a:ext cx="2081058" cy="495691"/>
            <a:chOff x="0" y="124997"/>
            <a:chExt cx="2081058" cy="495691"/>
          </a:xfrm>
        </p:grpSpPr>
        <p:sp>
          <p:nvSpPr>
            <p:cNvPr id="47" name="矩形 46"/>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69310" y="129198"/>
              <a:ext cx="1911748" cy="491490"/>
            </a:xfrm>
            <a:prstGeom prst="rect">
              <a:avLst/>
            </a:prstGeom>
          </p:spPr>
          <p:txBody>
            <a:bodyPr wrap="square">
              <a:spAutoFit/>
            </a:bodyPr>
            <a:lstStyle/>
            <a:p>
              <a:pPr algn="ctr"/>
              <a:r>
                <a:rPr lang="zh-CN" altLang="en-US" sz="2600" b="1" kern="0">
                  <a:latin typeface="黑体" panose="02010609060101010101" pitchFamily="49" charset="-122"/>
                  <a:ea typeface="黑体" panose="02010609060101010101" pitchFamily="49" charset="-122"/>
                </a:rPr>
                <a:t>综合运用</a:t>
              </a:r>
              <a:endParaRPr lang="zh-CN" altLang="en-US" sz="2600" b="1" kern="0" dirty="0">
                <a:latin typeface="黑体" panose="02010609060101010101" pitchFamily="49" charset="-122"/>
                <a:ea typeface="黑体" panose="02010609060101010101" pitchFamily="49" charset="-122"/>
              </a:endParaRPr>
            </a:p>
          </p:txBody>
        </p:sp>
        <p:grpSp>
          <p:nvGrpSpPr>
            <p:cNvPr id="49" name="组合 48"/>
            <p:cNvGrpSpPr/>
            <p:nvPr/>
          </p:nvGrpSpPr>
          <p:grpSpPr>
            <a:xfrm>
              <a:off x="0" y="263069"/>
              <a:ext cx="360040" cy="235637"/>
              <a:chOff x="7536160" y="3328673"/>
              <a:chExt cx="360040" cy="330919"/>
            </a:xfrm>
          </p:grpSpPr>
          <p:sp>
            <p:nvSpPr>
              <p:cNvPr id="50" name="菱形 49"/>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菱形 50"/>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2" name="TextBox 19"/>
          <p:cNvSpPr txBox="1"/>
          <p:nvPr/>
        </p:nvSpPr>
        <p:spPr>
          <a:xfrm>
            <a:off x="241188" y="2119496"/>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1" name="圆角矩形 3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56" name="圆角矩形 55">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57" name="圆角矩形 56">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58" name="圆角矩形 57">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59" name="圆角矩形 5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60" name="圆角矩形 5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61" name="圆角矩形 60">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62" name="圆角矩形 61">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63" name="圆角矩形 62">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64" name="圆角矩形 63">
            <a:hlinkClick r:id="rId13" action="ppaction://hlinksldjump"/>
          </p:cNvPr>
          <p:cNvSpPr/>
          <p:nvPr/>
        </p:nvSpPr>
        <p:spPr>
          <a:xfrm>
            <a:off x="603928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11</a:t>
            </a:r>
            <a:endParaRPr kumimoji="1" lang="zh-CN" altLang="en-US" sz="1600" dirty="0">
              <a:solidFill>
                <a:schemeClr val="bg1"/>
              </a:solidFill>
            </a:endParaRPr>
          </a:p>
        </p:txBody>
      </p:sp>
      <p:sp>
        <p:nvSpPr>
          <p:cNvPr id="65" name="圆角矩形 64">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66" name="圆角矩形 65">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67" name="圆角矩形 66">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68" name="圆角矩形 67">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7" name="圆角矩形 26">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55" name="矩形 54"/>
          <p:cNvSpPr/>
          <p:nvPr/>
        </p:nvSpPr>
        <p:spPr>
          <a:xfrm>
            <a:off x="461684" y="3501008"/>
            <a:ext cx="11268632" cy="2677656"/>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|&gt;6</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&lt;5</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为假命题，</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&gt;6</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blinds(horizontal)">
                                      <p:cBhvr>
                                        <p:cTn id="1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矩形 27"/>
              <p:cNvSpPr/>
              <p:nvPr/>
            </p:nvSpPr>
            <p:spPr>
              <a:xfrm>
                <a:off x="390000" y="692696"/>
                <a:ext cx="11412000" cy="2038571"/>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12.</a:t>
                </a:r>
                <a:r>
                  <a:rPr lang="en-US" altLang="zh-CN" sz="28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e>
                    </m:rad>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oMath>
                </a14:m>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effectLst/>
                    <a:latin typeface="NEU-BZ"/>
                    <a:ea typeface="宋体" panose="02010600030101010101" pitchFamily="2" charset="-122"/>
                    <a:cs typeface="宋体" panose="02010600030101010101" pitchFamily="2" charset="-122"/>
                  </a:rPr>
                  <a:t>∈</a:t>
                </a:r>
                <a:r>
                  <a:rPr lang="en-US" altLang="zh-CN" sz="2800" b="1" dirty="0">
                    <a:effectLst/>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xy</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，则</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是真命题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是真命题</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effectLst/>
                    <a:latin typeface="NEU-BZ"/>
                    <a:ea typeface="方正楷体_GBK" panose="03000509000000000000" pitchFamily="65" charset="-122"/>
                    <a:cs typeface="Lucida Sans Unicode" panose="020B0602030504020204" pitchFamily="34"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是真命题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NEU-BZ"/>
                    <a:ea typeface="方正楷体_GBK" panose="03000509000000000000" pitchFamily="65" charset="-122"/>
                    <a:cs typeface="Lucida Sans Unicode" panose="020B0602030504020204" pitchFamily="34"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是真命题</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8" name="矩形 27"/>
              <p:cNvSpPr>
                <a:spLocks noRot="1" noChangeAspect="1" noMove="1" noResize="1" noEditPoints="1" noAdjustHandles="1" noChangeArrowheads="1" noChangeShapeType="1" noTextEdit="1"/>
              </p:cNvSpPr>
              <p:nvPr/>
            </p:nvSpPr>
            <p:spPr>
              <a:xfrm>
                <a:off x="390000" y="692696"/>
                <a:ext cx="11412000" cy="2038571"/>
              </a:xfrm>
              <a:prstGeom prst="rect">
                <a:avLst/>
              </a:prstGeom>
              <a:blipFill rotWithShape="0">
                <a:blip r:embed="rId2"/>
                <a:stretch>
                  <a:fillRect l="-1122" b="-3892"/>
                </a:stretch>
              </a:blipFill>
            </p:spPr>
            <p:txBody>
              <a:bodyPr/>
              <a:lstStyle/>
              <a:p>
                <a:r>
                  <a:rPr lang="zh-CN" altLang="en-US">
                    <a:noFill/>
                  </a:rPr>
                  <a:t> </a:t>
                </a:r>
              </a:p>
            </p:txBody>
          </p:sp>
        </mc:Fallback>
      </mc:AlternateContent>
      <p:sp>
        <p:nvSpPr>
          <p:cNvPr id="21" name="圆角矩形 20">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5" action="ppaction://hlinksldjump"/>
          </p:cNvPr>
          <p:cNvSpPr/>
          <p:nvPr/>
        </p:nvSpPr>
        <p:spPr>
          <a:xfrm>
            <a:off x="6470132"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12</a:t>
            </a:r>
            <a:endParaRPr kumimoji="1" lang="zh-CN" altLang="en-US" sz="1600" dirty="0">
              <a:solidFill>
                <a:schemeClr val="bg1"/>
              </a:solidFill>
            </a:endParaRPr>
          </a:p>
        </p:txBody>
      </p:sp>
      <p:sp>
        <p:nvSpPr>
          <p:cNvPr id="18" name="圆角矩形 17">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7" name="TextBox 19"/>
          <p:cNvSpPr txBox="1"/>
          <p:nvPr/>
        </p:nvSpPr>
        <p:spPr>
          <a:xfrm>
            <a:off x="4806510" y="1360967"/>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8" name="TextBox 19"/>
          <p:cNvSpPr txBox="1"/>
          <p:nvPr/>
        </p:nvSpPr>
        <p:spPr>
          <a:xfrm>
            <a:off x="4815748" y="199733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9" name="圆角矩形 28">
            <a:hlinkClick r:id="rId19"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0" name="矩形 29"/>
              <p:cNvSpPr/>
              <p:nvPr/>
            </p:nvSpPr>
            <p:spPr>
              <a:xfrm>
                <a:off x="470692" y="3212976"/>
                <a:ext cx="11250616" cy="2297552"/>
              </a:xfrm>
              <a:prstGeom prst="rect">
                <a:avLst/>
              </a:prstGeom>
            </p:spPr>
            <p:txBody>
              <a:bodyPr wrap="square">
                <a:spAutoFit/>
              </a:bodyPr>
              <a:lstStyle/>
              <a:p>
                <a:pPr lvl="0">
                  <a:lnSpc>
                    <a:spcPct val="150000"/>
                  </a:lnSpc>
                  <a:tabLst>
                    <a:tab pos="2790825" algn="l"/>
                    <a:tab pos="4231005" algn="l"/>
                  </a:tabLst>
                </a:pPr>
                <a:r>
                  <a:rPr lang="zh-CN" altLang="zh-CN" sz="2800" dirty="0" smtClean="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4</m:t>
                        </m:r>
                      </m:den>
                    </m:f>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e>
                    </m:ra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显然不成立，所以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是假命题，</a:t>
                </a:r>
                <a:r>
                  <a:rPr lang="zh-CN" altLang="zh-CN" sz="2800" dirty="0">
                    <a:effectLst/>
                    <a:latin typeface="NEU-BZ"/>
                    <a:ea typeface="方正楷体_GBK" panose="03000509000000000000" pitchFamily="65" charset="-122"/>
                    <a:cs typeface="Lucida Sans Unicode" panose="020B0602030504020204" pitchFamily="34"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xy</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显然成立，所以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是真命题，</a:t>
                </a:r>
                <a:r>
                  <a:rPr lang="zh-CN" altLang="zh-CN" sz="2800" dirty="0">
                    <a:effectLst/>
                    <a:latin typeface="NEU-BZ"/>
                    <a:ea typeface="方正楷体_GBK" panose="03000509000000000000" pitchFamily="65" charset="-122"/>
                    <a:cs typeface="Lucida Sans Unicode" panose="020B0602030504020204" pitchFamily="34"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是假命题</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0" name="矩形 29"/>
              <p:cNvSpPr>
                <a:spLocks noRot="1" noChangeAspect="1" noMove="1" noResize="1" noEditPoints="1" noAdjustHandles="1" noChangeArrowheads="1" noChangeShapeType="1" noTextEdit="1"/>
              </p:cNvSpPr>
              <p:nvPr/>
            </p:nvSpPr>
            <p:spPr>
              <a:xfrm>
                <a:off x="470692" y="3212976"/>
                <a:ext cx="11250616" cy="2297552"/>
              </a:xfrm>
              <a:prstGeom prst="rect">
                <a:avLst/>
              </a:prstGeom>
              <a:blipFill rotWithShape="0">
                <a:blip r:embed="rId20"/>
                <a:stretch>
                  <a:fillRect l="-1083" b="-3183"/>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linds(horizontal)">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linds(horizontal)">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476672"/>
            <a:ext cx="11412000" cy="1303177"/>
          </a:xfrm>
          <a:prstGeom prst="rect">
            <a:avLst/>
          </a:prstGeom>
        </p:spPr>
        <p:txBody>
          <a:bodyPr>
            <a:spAutoFit/>
          </a:bodyPr>
          <a:lstStyle/>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为真命题，则实数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的取值范围是</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13</a:t>
            </a:r>
            <a:endParaRPr kumimoji="1" lang="zh-CN" altLang="en-US" sz="1600" dirty="0">
              <a:solidFill>
                <a:schemeClr val="bg1"/>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 name="矩形 2"/>
          <p:cNvSpPr/>
          <p:nvPr/>
        </p:nvSpPr>
        <p:spPr>
          <a:xfrm>
            <a:off x="2621328" y="1213595"/>
            <a:ext cx="1023037" cy="523220"/>
          </a:xfrm>
          <a:prstGeom prst="rect">
            <a:avLst/>
          </a:prstGeom>
        </p:spPr>
        <p:txBody>
          <a:bodyPr wrap="none">
            <a:spAutoFit/>
          </a:bodyPr>
          <a:lstStyle/>
          <a:p>
            <a:r>
              <a:rPr lang="en-US" altLang="zh-CN" sz="2800" i="1" kern="100" dirty="0">
                <a:solidFill>
                  <a:srgbClr val="C00000"/>
                </a:solidFill>
                <a:latin typeface="Times New Roman" panose="02020603050405020304" pitchFamily="18" charset="0"/>
                <a:ea typeface="宋体" panose="02010600030101010101" pitchFamily="2" charset="-122"/>
              </a:rPr>
              <a:t>a</a:t>
            </a:r>
            <a:r>
              <a:rPr lang="en-US" altLang="zh-CN" sz="2800" kern="100" dirty="0">
                <a:solidFill>
                  <a:srgbClr val="C00000"/>
                </a:solidFill>
                <a:latin typeface="宋体" panose="02010600030101010101" pitchFamily="2" charset="-122"/>
                <a:cs typeface="Times New Roman" panose="02020603050405020304" pitchFamily="18" charset="0"/>
              </a:rPr>
              <a:t>≥</a:t>
            </a:r>
            <a:r>
              <a:rPr lang="en-US" altLang="zh-CN" sz="2800" kern="100" dirty="0">
                <a:solidFill>
                  <a:srgbClr val="C00000"/>
                </a:solidFill>
                <a:latin typeface="Times New Roman" panose="02020603050405020304" pitchFamily="18" charset="0"/>
                <a:ea typeface="宋体" panose="02010600030101010101" pitchFamily="2" charset="-122"/>
              </a:rPr>
              <a:t>-8</a:t>
            </a:r>
            <a:endParaRPr lang="zh-CN" altLang="en-US" sz="2800" dirty="0"/>
          </a:p>
        </p:txBody>
      </p:sp>
      <p:sp>
        <p:nvSpPr>
          <p:cNvPr id="37" name="圆角矩形 36">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29" name="矩形 28"/>
          <p:cNvSpPr/>
          <p:nvPr/>
        </p:nvSpPr>
        <p:spPr>
          <a:xfrm>
            <a:off x="434688" y="2193245"/>
            <a:ext cx="11322624" cy="3323987"/>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8</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+8</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-8.</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857888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980728"/>
            <a:ext cx="11412000" cy="1306448"/>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为真命题，求实数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14</a:t>
            </a:r>
            <a:endParaRPr kumimoji="1" lang="zh-CN" altLang="en-US" sz="1600" dirty="0">
              <a:solidFill>
                <a:schemeClr val="bg1"/>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0" name="矩形 29"/>
          <p:cNvSpPr/>
          <p:nvPr/>
        </p:nvSpPr>
        <p:spPr>
          <a:xfrm>
            <a:off x="390000" y="3133935"/>
            <a:ext cx="11250616"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为真命题，且</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25000" dirty="0">
                <a:latin typeface="Times New Roman" panose="02020603050405020304" pitchFamily="18" charset="0"/>
                <a:ea typeface="宋体" panose="02010600030101010101" pitchFamily="2" charset="-122"/>
                <a:cs typeface="Times New Roman" panose="02020603050405020304" pitchFamily="18" charset="0"/>
              </a:rPr>
              <a:t>min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37" name="组合 36"/>
          <p:cNvGrpSpPr/>
          <p:nvPr/>
        </p:nvGrpSpPr>
        <p:grpSpPr>
          <a:xfrm>
            <a:off x="513284" y="2745623"/>
            <a:ext cx="11127332" cy="360099"/>
            <a:chOff x="609716" y="4579755"/>
            <a:chExt cx="11127332" cy="360099"/>
          </a:xfrm>
        </p:grpSpPr>
        <p:cxnSp>
          <p:nvCxnSpPr>
            <p:cNvPr id="38" name="直接连接符 3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9" name="圆角矩形 28">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466551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444849"/>
            <a:ext cx="11412000" cy="138499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和</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均为真命题，求实数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14</a:t>
            </a:r>
            <a:endParaRPr kumimoji="1" lang="zh-CN" altLang="en-US" sz="1600" dirty="0">
              <a:solidFill>
                <a:schemeClr val="bg1"/>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9" name="圆角矩形 28">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41" name="矩形 40"/>
          <p:cNvSpPr/>
          <p:nvPr/>
        </p:nvSpPr>
        <p:spPr>
          <a:xfrm>
            <a:off x="390000" y="2633361"/>
            <a:ext cx="11250616" cy="2595839"/>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8</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即命题</a:t>
            </a:r>
            <a:r>
              <a:rPr lang="zh-CN" altLang="zh-CN" sz="2800" dirty="0">
                <a:latin typeface="NEU-BZ"/>
                <a:ea typeface="方正楷体_GBK" panose="03000509000000000000" pitchFamily="65" charset="-122"/>
                <a:cs typeface="Lucida Sans Unicode" panose="020B0602030504020204" pitchFamily="34"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知命题</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为真命题时，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42" name="组合 41"/>
          <p:cNvGrpSpPr/>
          <p:nvPr/>
        </p:nvGrpSpPr>
        <p:grpSpPr>
          <a:xfrm>
            <a:off x="513284" y="2245049"/>
            <a:ext cx="11127332" cy="360099"/>
            <a:chOff x="609716" y="4579755"/>
            <a:chExt cx="11127332" cy="360099"/>
          </a:xfrm>
        </p:grpSpPr>
        <p:cxnSp>
          <p:nvCxnSpPr>
            <p:cNvPr id="43" name="直接连接符 4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679014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764704"/>
            <a:ext cx="11412000" cy="3242170"/>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的否定形式是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15</a:t>
            </a:r>
            <a:endParaRPr kumimoji="1" lang="zh-CN" altLang="en-US" sz="1600" dirty="0">
              <a:solidFill>
                <a:schemeClr val="bg1"/>
              </a:solidFill>
            </a:endParaRPr>
          </a:p>
        </p:txBody>
      </p:sp>
      <p:grpSp>
        <p:nvGrpSpPr>
          <p:cNvPr id="30" name="组合 29"/>
          <p:cNvGrpSpPr/>
          <p:nvPr/>
        </p:nvGrpSpPr>
        <p:grpSpPr>
          <a:xfrm>
            <a:off x="0" y="124997"/>
            <a:ext cx="2081058" cy="495691"/>
            <a:chOff x="0" y="124997"/>
            <a:chExt cx="2081058" cy="495691"/>
          </a:xfrm>
        </p:grpSpPr>
        <p:sp>
          <p:nvSpPr>
            <p:cNvPr id="37" name="矩形 36"/>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69310" y="129198"/>
              <a:ext cx="1911748" cy="491490"/>
            </a:xfrm>
            <a:prstGeom prst="rect">
              <a:avLst/>
            </a:prstGeom>
          </p:spPr>
          <p:txBody>
            <a:bodyPr wrap="square">
              <a:spAutoFit/>
            </a:bodyPr>
            <a:lstStyle/>
            <a:p>
              <a:pPr algn="ctr"/>
              <a:r>
                <a:rPr lang="zh-CN" altLang="en-US" sz="2600" b="1" kern="0">
                  <a:latin typeface="黑体" panose="02010609060101010101" pitchFamily="49" charset="-122"/>
                  <a:ea typeface="黑体" panose="02010609060101010101" pitchFamily="49" charset="-122"/>
                </a:rPr>
                <a:t>拓广探究</a:t>
              </a:r>
              <a:endParaRPr lang="zh-CN" altLang="en-US" sz="2600" b="1" kern="0" dirty="0">
                <a:latin typeface="黑体" panose="02010609060101010101" pitchFamily="49" charset="-122"/>
                <a:ea typeface="黑体" panose="02010609060101010101" pitchFamily="49" charset="-122"/>
              </a:endParaRPr>
            </a:p>
          </p:txBody>
        </p:sp>
        <p:grpSp>
          <p:nvGrpSpPr>
            <p:cNvPr id="39" name="组合 38"/>
            <p:cNvGrpSpPr/>
            <p:nvPr/>
          </p:nvGrpSpPr>
          <p:grpSpPr>
            <a:xfrm>
              <a:off x="0" y="263069"/>
              <a:ext cx="360040" cy="235637"/>
              <a:chOff x="7536160" y="3328673"/>
              <a:chExt cx="360040" cy="330919"/>
            </a:xfrm>
          </p:grpSpPr>
          <p:sp>
            <p:nvSpPr>
              <p:cNvPr id="40" name="菱形 39"/>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8" name="圆角矩形 47">
            <a:hlinkClick r:id="rId18" action="ppaction://hlinksldjump"/>
          </p:cNvPr>
          <p:cNvSpPr/>
          <p:nvPr/>
        </p:nvSpPr>
        <p:spPr>
          <a:xfrm>
            <a:off x="819354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16</a:t>
            </a:r>
            <a:endParaRPr kumimoji="1" lang="zh-CN" altLang="en-US" sz="1600" dirty="0">
              <a:solidFill>
                <a:schemeClr val="bg1">
                  <a:lumMod val="50000"/>
                </a:schemeClr>
              </a:solidFill>
            </a:endParaRPr>
          </a:p>
        </p:txBody>
      </p:sp>
      <p:sp>
        <p:nvSpPr>
          <p:cNvPr id="42" name="矩形 41"/>
          <p:cNvSpPr/>
          <p:nvPr/>
        </p:nvSpPr>
        <p:spPr>
          <a:xfrm>
            <a:off x="443156" y="4193656"/>
            <a:ext cx="11341476" cy="2031325"/>
          </a:xfrm>
          <a:prstGeom prst="rect">
            <a:avLst/>
          </a:prstGeom>
        </p:spPr>
        <p:txBody>
          <a:bodyPr wrap="square">
            <a:spAutoFit/>
          </a:bodyPr>
          <a:lstStyle/>
          <a:p>
            <a:pPr>
              <a:lnSpc>
                <a:spcPct val="150000"/>
              </a:lnSpc>
              <a:tabLst>
                <a:tab pos="1350645" algn="l"/>
                <a:tab pos="2790825" algn="l"/>
                <a:tab pos="414083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由题意可知，命题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的否定形式为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smtClean="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i="1" baseline="300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n</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9" name="TextBox 19"/>
          <p:cNvSpPr txBox="1"/>
          <p:nvPr/>
        </p:nvSpPr>
        <p:spPr>
          <a:xfrm>
            <a:off x="234312" y="3353251"/>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extLst>
      <p:ext uri="{BB962C8B-B14F-4D97-AF65-F5344CB8AC3E}">
        <p14:creationId xmlns:p14="http://schemas.microsoft.com/office/powerpoint/2010/main" val="3086903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linds(horizontal)">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764704"/>
            <a:ext cx="11412000" cy="2677656"/>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16.</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&gt;24</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是假命题的一个充分且不必要条件是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15</a:t>
            </a:r>
            <a:endParaRPr kumimoji="1" lang="zh-CN" altLang="en-US" sz="1600" dirty="0">
              <a:solidFill>
                <a:schemeClr val="bg1">
                  <a:lumMod val="50000"/>
                </a:schemeClr>
              </a:solidFill>
            </a:endParaRPr>
          </a:p>
        </p:txBody>
      </p:sp>
      <p:sp>
        <p:nvSpPr>
          <p:cNvPr id="39" name="圆角矩形 38">
            <a:hlinkClick r:id="rId18" action="ppaction://hlinksldjump"/>
          </p:cNvPr>
          <p:cNvSpPr/>
          <p:nvPr/>
        </p:nvSpPr>
        <p:spPr>
          <a:xfrm>
            <a:off x="819354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16</a:t>
            </a:r>
            <a:endParaRPr kumimoji="1" lang="zh-CN" altLang="en-US" sz="1600" dirty="0">
              <a:solidFill>
                <a:schemeClr val="bg1"/>
              </a:solidFill>
            </a:endParaRPr>
          </a:p>
        </p:txBody>
      </p:sp>
      <p:sp>
        <p:nvSpPr>
          <p:cNvPr id="29" name="TextBox 19"/>
          <p:cNvSpPr txBox="1"/>
          <p:nvPr/>
        </p:nvSpPr>
        <p:spPr>
          <a:xfrm>
            <a:off x="2970176" y="2085244"/>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extLst>
      <p:ext uri="{BB962C8B-B14F-4D97-AF65-F5344CB8AC3E}">
        <p14:creationId xmlns:p14="http://schemas.microsoft.com/office/powerpoint/2010/main" val="1822660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15</a:t>
            </a:r>
            <a:endParaRPr kumimoji="1" lang="zh-CN" altLang="en-US" sz="1600" dirty="0">
              <a:solidFill>
                <a:schemeClr val="bg1">
                  <a:lumMod val="50000"/>
                </a:schemeClr>
              </a:solidFill>
            </a:endParaRPr>
          </a:p>
        </p:txBody>
      </p:sp>
      <p:sp>
        <p:nvSpPr>
          <p:cNvPr id="37" name="矩形 36"/>
          <p:cNvSpPr/>
          <p:nvPr/>
        </p:nvSpPr>
        <p:spPr>
          <a:xfrm>
            <a:off x="407368" y="183986"/>
            <a:ext cx="11224892" cy="5909310"/>
          </a:xfrm>
          <a:prstGeom prst="rect">
            <a:avLst/>
          </a:prstGeom>
        </p:spPr>
        <p:txBody>
          <a:bodyPr wrap="square">
            <a:spAutoFit/>
          </a:bodyPr>
          <a:lstStyle/>
          <a:p>
            <a:pPr>
              <a:lnSpc>
                <a:spcPct val="150000"/>
              </a:lnSpc>
              <a:tabLst>
                <a:tab pos="1350645" algn="l"/>
                <a:tab pos="2790825" algn="l"/>
                <a:tab pos="414083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命题</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&gt;24</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是假命题，则其否定</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err="1" smtClean="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x</a:t>
            </a:r>
            <a:endPar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smtClean="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24</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，满足条件；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的最小值为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要使</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成立，则</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的最小值为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要</a:t>
            </a:r>
            <a:r>
              <a:rPr lang="zh-CN" altLang="zh-CN" sz="2800" spc="-100" dirty="0">
                <a:latin typeface="Times New Roman" panose="02020603050405020304" pitchFamily="18" charset="0"/>
                <a:ea typeface="仿宋" panose="02010609060101010101" pitchFamily="49" charset="-122"/>
                <a:cs typeface="Times New Roman" panose="02020603050405020304" pitchFamily="18" charset="0"/>
              </a:rPr>
              <a:t>使</a:t>
            </a:r>
            <a:r>
              <a:rPr lang="en-US" altLang="zh-CN" sz="2800" spc="-1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spc="-100" dirty="0">
                <a:latin typeface="NEU-BZ"/>
                <a:ea typeface="宋体" panose="02010600030101010101" pitchFamily="2" charset="-122"/>
                <a:cs typeface="宋体" panose="02010600030101010101" pitchFamily="2" charset="-122"/>
              </a:rPr>
              <a:t>∈</a:t>
            </a:r>
            <a:r>
              <a:rPr lang="en-US" altLang="zh-CN" sz="2800" spc="-1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spc="-1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spc="-1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spc="-1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spc="-1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spc="-1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24</a:t>
            </a:r>
            <a:r>
              <a:rPr lang="zh-CN" altLang="zh-CN" sz="2800" spc="-100" dirty="0">
                <a:latin typeface="Times New Roman" panose="02020603050405020304" pitchFamily="18" charset="0"/>
                <a:ea typeface="仿宋" panose="02010609060101010101" pitchFamily="49" charset="-122"/>
                <a:cs typeface="Times New Roman" panose="02020603050405020304" pitchFamily="18" charset="0"/>
              </a:rPr>
              <a:t>成立，则</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spc="-1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24</a:t>
            </a:r>
            <a:r>
              <a:rPr lang="zh-CN" altLang="zh-CN" sz="2800" spc="-1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spc="-100"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spc="-1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spc="-1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spc="-100" dirty="0" err="1">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spc="-1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spc="-100"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spc="-100"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spc="-1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spc="-1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综上，当原命题为假命题时，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p:txBody>
      </p:sp>
      <p:sp>
        <p:nvSpPr>
          <p:cNvPr id="30" name="圆角矩形 29">
            <a:hlinkClick r:id="rId18" action="ppaction://hlinksldjump"/>
          </p:cNvPr>
          <p:cNvSpPr/>
          <p:nvPr/>
        </p:nvSpPr>
        <p:spPr>
          <a:xfrm>
            <a:off x="819354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16</a:t>
            </a:r>
            <a:endParaRPr kumimoji="1" lang="zh-CN" altLang="en-US" sz="1600" dirty="0">
              <a:solidFill>
                <a:schemeClr val="bg1"/>
              </a:solidFill>
            </a:endParaRPr>
          </a:p>
        </p:txBody>
      </p:sp>
    </p:spTree>
    <p:extLst>
      <p:ext uri="{BB962C8B-B14F-4D97-AF65-F5344CB8AC3E}">
        <p14:creationId xmlns:p14="http://schemas.microsoft.com/office/powerpoint/2010/main" val="1275881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15</a:t>
            </a:r>
            <a:endParaRPr kumimoji="1" lang="zh-CN" altLang="en-US" sz="1600" dirty="0">
              <a:solidFill>
                <a:schemeClr val="bg1">
                  <a:lumMod val="50000"/>
                </a:schemeClr>
              </a:solidFill>
            </a:endParaRPr>
          </a:p>
        </p:txBody>
      </p:sp>
      <p:pic>
        <p:nvPicPr>
          <p:cNvPr id="29" name="返回">
            <a:hlinkClick r:id="rId18" action="ppaction://hlinksldjump"/>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
        <p:nvSpPr>
          <p:cNvPr id="37" name="矩形 36"/>
          <p:cNvSpPr/>
          <p:nvPr/>
        </p:nvSpPr>
        <p:spPr>
          <a:xfrm>
            <a:off x="407368" y="398269"/>
            <a:ext cx="11224892" cy="5262979"/>
          </a:xfrm>
          <a:prstGeom prst="rect">
            <a:avLst/>
          </a:prstGeom>
        </p:spPr>
        <p:txBody>
          <a:bodyPr wrap="square">
            <a:spAutoFit/>
          </a:bodyPr>
          <a:lstStyle/>
          <a:p>
            <a:pPr>
              <a:lnSpc>
                <a:spcPct val="150000"/>
              </a:lnSpc>
              <a:tabLst>
                <a:tab pos="1350645" algn="l"/>
                <a:tab pos="2790825" algn="l"/>
                <a:tab pos="414083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选项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不能推出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也不能推出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是既不充分又不必要条件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选项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能推出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，但</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不能推出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是充分且不必要条件；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选项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不能推出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不能推出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是既不充分又不必要条件，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选项</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的取值范围就是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p:txBody>
      </p:sp>
      <p:sp>
        <p:nvSpPr>
          <p:cNvPr id="30" name="圆角矩形 29">
            <a:hlinkClick r:id="rId20" action="ppaction://hlinksldjump"/>
          </p:cNvPr>
          <p:cNvSpPr/>
          <p:nvPr/>
        </p:nvSpPr>
        <p:spPr>
          <a:xfrm>
            <a:off x="819354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16</a:t>
            </a:r>
            <a:endParaRPr kumimoji="1" lang="zh-CN" altLang="en-US" sz="1600" dirty="0">
              <a:solidFill>
                <a:schemeClr val="bg1"/>
              </a:solidFill>
            </a:endParaRPr>
          </a:p>
        </p:txBody>
      </p:sp>
    </p:spTree>
    <p:extLst>
      <p:ext uri="{BB962C8B-B14F-4D97-AF65-F5344CB8AC3E}">
        <p14:creationId xmlns:p14="http://schemas.microsoft.com/office/powerpoint/2010/main" val="2253649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0" y="-7620"/>
            <a:ext cx="12192000" cy="6127750"/>
            <a:chOff x="0" y="-7620"/>
            <a:chExt cx="12192000" cy="6127750"/>
          </a:xfrm>
        </p:grpSpPr>
        <p:sp>
          <p:nvSpPr>
            <p:cNvPr id="26" name="任意多边形 25"/>
            <p:cNvSpPr/>
            <p:nvPr/>
          </p:nvSpPr>
          <p:spPr>
            <a:xfrm>
              <a:off x="0" y="1"/>
              <a:ext cx="5325555" cy="2428270"/>
            </a:xfrm>
            <a:custGeom>
              <a:avLst/>
              <a:gdLst>
                <a:gd name="connsiteX0" fmla="*/ 0 w 5325555"/>
                <a:gd name="connsiteY0" fmla="*/ 0 h 2428270"/>
                <a:gd name="connsiteX1" fmla="*/ 1370305 w 5325555"/>
                <a:gd name="connsiteY1" fmla="*/ 0 h 2428270"/>
                <a:gd name="connsiteX2" fmla="*/ 4201641 w 5325555"/>
                <a:gd name="connsiteY2" fmla="*/ 2177264 h 2428270"/>
                <a:gd name="connsiteX3" fmla="*/ 5325555 w 5325555"/>
                <a:gd name="connsiteY3" fmla="*/ 2177264 h 2428270"/>
                <a:gd name="connsiteX4" fmla="*/ 5325555 w 5325555"/>
                <a:gd name="connsiteY4" fmla="*/ 2428270 h 2428270"/>
                <a:gd name="connsiteX5" fmla="*/ 0 w 5325555"/>
                <a:gd name="connsiteY5" fmla="*/ 2428270 h 24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5555" h="2428270">
                  <a:moveTo>
                    <a:pt x="0" y="0"/>
                  </a:moveTo>
                  <a:lnTo>
                    <a:pt x="1370305" y="0"/>
                  </a:lnTo>
                  <a:lnTo>
                    <a:pt x="4201641" y="2177264"/>
                  </a:lnTo>
                  <a:lnTo>
                    <a:pt x="5325555" y="2177264"/>
                  </a:lnTo>
                  <a:lnTo>
                    <a:pt x="5325555" y="2428270"/>
                  </a:lnTo>
                  <a:lnTo>
                    <a:pt x="0" y="2428270"/>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8056500" y="2051050"/>
              <a:ext cx="4135500" cy="3396195"/>
            </a:xfrm>
            <a:custGeom>
              <a:avLst/>
              <a:gdLst>
                <a:gd name="connsiteX0" fmla="*/ 4135500 w 4135500"/>
                <a:gd name="connsiteY0" fmla="*/ 0 h 3396195"/>
                <a:gd name="connsiteX1" fmla="*/ 4135500 w 4135500"/>
                <a:gd name="connsiteY1" fmla="*/ 3396195 h 3396195"/>
                <a:gd name="connsiteX2" fmla="*/ 0 w 4135500"/>
                <a:gd name="connsiteY2" fmla="*/ 3396195 h 3396195"/>
              </a:gdLst>
              <a:ahLst/>
              <a:cxnLst>
                <a:cxn ang="0">
                  <a:pos x="connsiteX0" y="connsiteY0"/>
                </a:cxn>
                <a:cxn ang="0">
                  <a:pos x="connsiteX1" y="connsiteY1"/>
                </a:cxn>
                <a:cxn ang="0">
                  <a:pos x="connsiteX2" y="connsiteY2"/>
                </a:cxn>
              </a:cxnLst>
              <a:rect l="l" t="t" r="r" b="b"/>
              <a:pathLst>
                <a:path w="4135500" h="3396195">
                  <a:moveTo>
                    <a:pt x="4135500" y="0"/>
                  </a:moveTo>
                  <a:lnTo>
                    <a:pt x="4135500" y="3396195"/>
                  </a:lnTo>
                  <a:lnTo>
                    <a:pt x="0" y="3396195"/>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prstClr val="white"/>
                </a:solidFill>
              </a:endParaRPr>
            </a:p>
          </p:txBody>
        </p:sp>
        <p:sp>
          <p:nvSpPr>
            <p:cNvPr id="36" name="任意多边形 35"/>
            <p:cNvSpPr/>
            <p:nvPr/>
          </p:nvSpPr>
          <p:spPr>
            <a:xfrm>
              <a:off x="4798695" y="5380355"/>
              <a:ext cx="2216785" cy="739775"/>
            </a:xfrm>
            <a:custGeom>
              <a:avLst/>
              <a:gdLst>
                <a:gd name="connsiteX0" fmla="*/ 0 w 3491"/>
                <a:gd name="connsiteY0" fmla="*/ 0 h 1165"/>
                <a:gd name="connsiteX1" fmla="*/ 2154 w 3491"/>
                <a:gd name="connsiteY1" fmla="*/ 0 h 1165"/>
                <a:gd name="connsiteX2" fmla="*/ 3491 w 3491"/>
                <a:gd name="connsiteY2" fmla="*/ 1165 h 1165"/>
                <a:gd name="connsiteX3" fmla="*/ 1271 w 3491"/>
                <a:gd name="connsiteY3" fmla="*/ 1150 h 1165"/>
                <a:gd name="connsiteX4" fmla="*/ 0 w 3491"/>
                <a:gd name="connsiteY4" fmla="*/ 0 h 1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 h="1165">
                  <a:moveTo>
                    <a:pt x="0" y="0"/>
                  </a:moveTo>
                  <a:lnTo>
                    <a:pt x="2154" y="0"/>
                  </a:lnTo>
                  <a:lnTo>
                    <a:pt x="3491" y="1165"/>
                  </a:lnTo>
                  <a:lnTo>
                    <a:pt x="1271" y="1150"/>
                  </a:lnTo>
                  <a:lnTo>
                    <a:pt x="0" y="0"/>
                  </a:lnTo>
                  <a:close/>
                </a:path>
              </a:pathLst>
            </a:custGeom>
            <a:solidFill>
              <a:srgbClr val="07646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34" name="任意多边形 33"/>
            <p:cNvSpPr/>
            <p:nvPr/>
          </p:nvSpPr>
          <p:spPr>
            <a:xfrm>
              <a:off x="0" y="2051050"/>
              <a:ext cx="11557000" cy="3385185"/>
            </a:xfrm>
            <a:custGeom>
              <a:avLst/>
              <a:gdLst>
                <a:gd name="connsiteX0" fmla="*/ 0 w 18200"/>
                <a:gd name="connsiteY0" fmla="*/ 0 h 5331"/>
                <a:gd name="connsiteX1" fmla="*/ 18200 w 18200"/>
                <a:gd name="connsiteY1" fmla="*/ 6 h 5331"/>
                <a:gd name="connsiteX2" fmla="*/ 11720 w 18200"/>
                <a:gd name="connsiteY2" fmla="*/ 5331 h 5331"/>
                <a:gd name="connsiteX3" fmla="*/ 0 w 18200"/>
                <a:gd name="connsiteY3" fmla="*/ 5330 h 5331"/>
                <a:gd name="connsiteX4" fmla="*/ 0 w 18200"/>
                <a:gd name="connsiteY4" fmla="*/ 0 h 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0" h="5331">
                  <a:moveTo>
                    <a:pt x="0" y="0"/>
                  </a:moveTo>
                  <a:lnTo>
                    <a:pt x="18200" y="6"/>
                  </a:lnTo>
                  <a:lnTo>
                    <a:pt x="11720" y="5331"/>
                  </a:lnTo>
                  <a:lnTo>
                    <a:pt x="0" y="5330"/>
                  </a:lnTo>
                  <a:lnTo>
                    <a:pt x="0" y="0"/>
                  </a:lnTo>
                  <a:close/>
                </a:path>
              </a:pathLst>
            </a:custGeom>
            <a:solidFill>
              <a:srgbClr val="05828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solidFill>
                  <a:prstClr val="white"/>
                </a:solidFill>
              </a:endParaRPr>
            </a:p>
          </p:txBody>
        </p:sp>
        <p:grpSp>
          <p:nvGrpSpPr>
            <p:cNvPr id="28" name="组合 27"/>
            <p:cNvGrpSpPr/>
            <p:nvPr/>
          </p:nvGrpSpPr>
          <p:grpSpPr>
            <a:xfrm>
              <a:off x="10625455" y="548640"/>
              <a:ext cx="1321435" cy="762000"/>
              <a:chOff x="15828" y="1658"/>
              <a:chExt cx="2081" cy="1200"/>
            </a:xfrm>
          </p:grpSpPr>
          <p:sp>
            <p:nvSpPr>
              <p:cNvPr id="2" name="矩形 1"/>
              <p:cNvSpPr/>
              <p:nvPr/>
            </p:nvSpPr>
            <p:spPr>
              <a:xfrm>
                <a:off x="15828" y="1658"/>
                <a:ext cx="2081" cy="1200"/>
              </a:xfrm>
              <a:prstGeom prst="rect">
                <a:avLst/>
              </a:prstGeom>
              <a:noFill/>
              <a:ln w="3175">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任意多边形 3"/>
              <p:cNvSpPr/>
              <p:nvPr/>
            </p:nvSpPr>
            <p:spPr>
              <a:xfrm>
                <a:off x="16504" y="1867"/>
                <a:ext cx="728" cy="80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lumMod val="65000"/>
                </a:schemeClr>
              </a:solidFill>
              <a:ln w="12700" cap="flat" cmpd="sng" algn="ctr">
                <a:noFill/>
                <a:prstDash val="solid"/>
                <a:miter lim="800000"/>
              </a:ln>
              <a:effectLst/>
            </p:spPr>
            <p:txBody>
              <a:bodyPr rtlCol="0" anchor="ctr"/>
              <a:lstStyle/>
              <a:p>
                <a:pPr algn="ctr">
                  <a:defRPr/>
                </a:pPr>
                <a:endParaRPr lang="zh-CN" altLang="en-US" kern="0" dirty="0">
                  <a:solidFill>
                    <a:prstClr val="white">
                      <a:lumMod val="50000"/>
                    </a:prstClr>
                  </a:solidFill>
                  <a:latin typeface="微软雅黑" panose="020B0503020204020204" charset="-122"/>
                </a:endParaRPr>
              </a:p>
            </p:txBody>
          </p:sp>
        </p:grpSp>
        <p:sp>
          <p:nvSpPr>
            <p:cNvPr id="35" name="任意多边形 34"/>
            <p:cNvSpPr/>
            <p:nvPr/>
          </p:nvSpPr>
          <p:spPr>
            <a:xfrm>
              <a:off x="5612130" y="2051050"/>
              <a:ext cx="6303645" cy="4069080"/>
            </a:xfrm>
            <a:custGeom>
              <a:avLst/>
              <a:gdLst>
                <a:gd name="connsiteX0" fmla="*/ 7768 w 9927"/>
                <a:gd name="connsiteY0" fmla="*/ 0 h 6408"/>
                <a:gd name="connsiteX1" fmla="*/ 9927 w 9927"/>
                <a:gd name="connsiteY1" fmla="*/ 0 h 6408"/>
                <a:gd name="connsiteX2" fmla="*/ 2215 w 9927"/>
                <a:gd name="connsiteY2" fmla="*/ 6405 h 6408"/>
                <a:gd name="connsiteX3" fmla="*/ 0 w 9927"/>
                <a:gd name="connsiteY3" fmla="*/ 6408 h 6408"/>
                <a:gd name="connsiteX4" fmla="*/ 7768 w 9927"/>
                <a:gd name="connsiteY4" fmla="*/ 0 h 6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7" h="6408">
                  <a:moveTo>
                    <a:pt x="7768" y="0"/>
                  </a:moveTo>
                  <a:lnTo>
                    <a:pt x="9927" y="0"/>
                  </a:lnTo>
                  <a:lnTo>
                    <a:pt x="2215" y="6405"/>
                  </a:lnTo>
                  <a:lnTo>
                    <a:pt x="0" y="6408"/>
                  </a:lnTo>
                  <a:lnTo>
                    <a:pt x="7768" y="0"/>
                  </a:lnTo>
                  <a:close/>
                </a:path>
              </a:pathLst>
            </a:custGeom>
            <a:solidFill>
              <a:srgbClr val="11A1A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335280" y="-7620"/>
              <a:ext cx="3187700" cy="1948180"/>
              <a:chOff x="528" y="-12"/>
              <a:chExt cx="5020" cy="3068"/>
            </a:xfrm>
          </p:grpSpPr>
          <p:cxnSp>
            <p:nvCxnSpPr>
              <p:cNvPr id="38" name="直接连接符 37"/>
              <p:cNvCxnSpPr/>
              <p:nvPr/>
            </p:nvCxnSpPr>
            <p:spPr>
              <a:xfrm>
                <a:off x="1548" y="-1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nvCxnSpPr>
            <p:spPr>
              <a:xfrm>
                <a:off x="1095"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1" name="直接连接符 40"/>
              <p:cNvCxnSpPr/>
              <p:nvPr/>
            </p:nvCxnSpPr>
            <p:spPr>
              <a:xfrm>
                <a:off x="528"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nvGrpSpPr>
            <p:cNvPr id="47" name="组合 46"/>
            <p:cNvGrpSpPr/>
            <p:nvPr/>
          </p:nvGrpSpPr>
          <p:grpSpPr>
            <a:xfrm>
              <a:off x="8470900" y="2982595"/>
              <a:ext cx="3542030" cy="2462530"/>
              <a:chOff x="12775" y="3925"/>
              <a:chExt cx="6688" cy="4650"/>
            </a:xfrm>
          </p:grpSpPr>
          <p:cxnSp>
            <p:nvCxnSpPr>
              <p:cNvPr id="43" name="直接连接符 42"/>
              <p:cNvCxnSpPr/>
              <p:nvPr/>
            </p:nvCxnSpPr>
            <p:spPr>
              <a:xfrm flipV="1">
                <a:off x="1277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nvCxnSpPr>
            <p:spPr>
              <a:xfrm flipV="1">
                <a:off x="13342"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flipV="1">
                <a:off x="1379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sp>
          <p:nvSpPr>
            <p:cNvPr id="29" name="矩形 28"/>
            <p:cNvSpPr/>
            <p:nvPr/>
          </p:nvSpPr>
          <p:spPr>
            <a:xfrm>
              <a:off x="623392" y="3201367"/>
              <a:ext cx="8448675" cy="923330"/>
            </a:xfrm>
            <a:prstGeom prst="rect">
              <a:avLst/>
            </a:prstGeom>
          </p:spPr>
          <p:txBody>
            <a:bodyPr wrap="square">
              <a:spAutoFit/>
            </a:bodyPr>
            <a:lstStyle/>
            <a:p>
              <a:r>
                <a:rPr lang="en-US" altLang="zh-CN" sz="5400" b="1" spc="100">
                  <a:solidFill>
                    <a:prstClr val="white"/>
                  </a:solidFill>
                </a:rPr>
                <a:t>THANKS</a:t>
              </a:r>
              <a:endParaRPr lang="zh-CN" altLang="en-US" sz="5400" b="1" spc="100">
                <a:solidFill>
                  <a:prstClr val="white"/>
                </a:solidFill>
              </a:endParaRPr>
            </a:p>
          </p:txBody>
        </p:sp>
        <p:sp>
          <p:nvSpPr>
            <p:cNvPr id="40" name="矩形 39"/>
            <p:cNvSpPr/>
            <p:nvPr/>
          </p:nvSpPr>
          <p:spPr>
            <a:xfrm>
              <a:off x="645788" y="2649754"/>
              <a:ext cx="1415772" cy="461665"/>
            </a:xfrm>
            <a:prstGeom prst="rect">
              <a:avLst/>
            </a:prstGeom>
          </p:spPr>
          <p:txBody>
            <a:bodyPr wrap="none">
              <a:spAutoFit/>
            </a:bodyPr>
            <a:lstStyle/>
            <a:p>
              <a:r>
                <a:rPr lang="zh-CN" altLang="en-US" sz="2400" smtClean="0">
                  <a:solidFill>
                    <a:prstClr val="white"/>
                  </a:solidFill>
                  <a:latin typeface="华文细黑" panose="02010600040101010101" pitchFamily="2" charset="-122"/>
                  <a:ea typeface="华文细黑" panose="02010600040101010101" pitchFamily="2" charset="-122"/>
                </a:rPr>
                <a:t>本课结束</a:t>
              </a:r>
              <a:endParaRPr lang="zh-CN" altLang="en-US">
                <a:solidFill>
                  <a:prstClr val="black"/>
                </a:solidFill>
              </a:endParaRPr>
            </a:p>
          </p:txBody>
        </p:sp>
      </p:grpSp>
    </p:spTree>
    <p:extLst>
      <p:ext uri="{BB962C8B-B14F-4D97-AF65-F5344CB8AC3E}">
        <p14:creationId xmlns:p14="http://schemas.microsoft.com/office/powerpoint/2010/main" val="2783515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SLIDE_LAYOUT_INFO" val="{&quot;backgroundInfo&quot;:[{&quot;bottom&quot;:0.13333333999999999,&quot;bottomAbs&quot;:false,&quot;left&quot;:0,&quot;leftAbs&quot;:false,&quot;right&quot;:0,&quot;rightAbs&quot;:false,&quot;top&quot;:0.13333333999999999,&quot;topAbs&quot;:false,&quot;type&quot;:&quot;belt&quot;}],&quot;direction&quot;:1,&quot;id&quot;:&quot;2021-04-01T15:31:16&quot;,&quot;maxSize&quot;:{&quot;size1&quot;:53.752764315530655},&quot;minSize&quot;:{&quot;size1&quot;:39.952764315530658},&quot;normalSize&quot;:{&quot;size1&quot;:51.827764315530658},&quot;subLayout&quot;:[{&quot;id&quot;:&quot;2021-04-01T15:31:16&quot;,&quot;maxSize&quot;:{&quot;size1&quot;:46.700032438164691},&quot;minSize&quot;:{&quot;size1&quot;:33.300032438164685},&quot;normalSize&quot;:{&quot;size1&quot;:34.666699104831352},&quot;subLayout&quot;:[{&quot;id&quot;:&quot;2021-04-01T15:31:16&quot;,&quot;margin&quot;:{&quot;bottom&quot;:0,&quot;left&quot;:2.5399999618530273,&quot;right&quot;:0.84700000286102295,&quot;top&quot;:4.6570000648498535},&quot;type&quot;:0},{&quot;id&quot;:&quot;2021-04-01T15:31:16&quot;,&quot;margin&quot;:{&quot;bottom&quot;:4.6570000648498535,&quot;left&quot;:2.5399999618530273,&quot;right&quot;:0.84700000286102295,&quot;top&quot;:0.42300000786781311},&quot;type&quot;:0}],&quot;type&quot;:0},{&quot;id&quot;:&quot;2021-04-01T15:31:16&quot;,&quot;margin&quot;:{&quot;bottom&quot;:4.6570000648498535,&quot;left&quot;:0,&quot;right&quot;:2.5399999618530273,&quot;top&quot;:4.6570000648498535},&quot;type&quot;:0}],&quot;type&quot;:0}"/>
  <p:tag name="KSO_WM_SLIDE_BACKGROUND" val="[&quot;belt&quot;]"/>
  <p:tag name="KSO_WM_SLIDE_RATIO" val="1.777778"/>
  <p:tag name="KSO_WM_CHIP_INFOS" val="{&quot;type&quot;:0,&quot;layout_type&quot;:&quot;leftright&quot;,&quot;layout_feature&quot;:1,&quot;aspect_ratio&quot;:&quot;4:3&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f302024b822ad86e02055"/>
  <p:tag name="KSO_WM_CHIP_FILLPROP" val="[[{&quot;text_align&quot;:&quot;lb&quot;,&quot;text_direction&quot;:&quot;horizontal&quot;,&quot;support_big_font&quot;:false,&quot;fill_id&quot;:&quot;791bdf8845fc45f7970391de15c86b30&quot;,&quot;fill_align&quot;:&quot;lb&quot;,&quot;chip_types&quot;:[&quot;header&quot;]},{&quot;text_align&quot;:&quot;lt&quot;,&quot;text_direction&quot;:&quot;horizontal&quot;,&quot;support_big_font&quot;:false,&quot;fill_id&quot;:&quot;326ee97c51d0484ebad35b28f9446700&quot;,&quot;fill_align&quot;:&quot;lt&quot;,&quot;chip_types&quot;:[&quot;text&quot;]},{&quot;text_align&quot;:&quot;lm&quot;,&quot;text_direction&quot;:&quot;horizontal&quot;,&quot;support_features&quot;:[&quot;collage&quot;,&quot;carousel&quot;,&quot;creativecrop&quot;],&quot;support_big_font&quot;:false,&quot;fill_id&quot;:&quot;19d39c0d7515444fb282878255f54cd2&quot;,&quot;fill_align&quot;:&quot;cm&quot;,&quot;chip_types&quot;:[&quot;diagram&quot;,&quot;pictext&quot;,&quot;text&quot;,&quot;picture&quot;,&quot;chart&quot;,&quot;table&quot;,&quot;video&quot;]}]]"/>
  <p:tag name="KSO_WM_SLIDE_ID" val="diagram202120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720*396"/>
  <p:tag name="KSO_WM_SLIDE_POSITION" val="0*71"/>
  <p:tag name="KSO_WM_TAG_VERSION" val="1.0"/>
  <p:tag name="KSO_WM_BEAUTIFY_FLAG" val="#wm#"/>
  <p:tag name="KSO_WM_TEMPLATE_CATEGORY" val="diagram"/>
  <p:tag name="KSO_WM_TEMPLATE_INDEX" val="20212040"/>
  <p:tag name="KSO_WM_SLIDE_LAYOUT" val="a_d_f"/>
  <p:tag name="KSO_WM_SLIDE_LAYOUT_CNT" val="1_1_1"/>
  <p:tag name="KSO_WM_CHIP_GROUPID" val="5e7f302024b822ad86e02054"/>
  <p:tag name="KSO_WM_CHIP_DECFILLPROP" val="[]"/>
  <p:tag name="KSO_WM_SLIDE_CAN_ADD_NAVIGATION" val="1"/>
  <p:tag name="KSO_WM_SLIDE_BK_DARK_LIGHT" val="2"/>
  <p:tag name="KSO_WM_SLIDE_BACKGROUND_TYPE" val="belt"/>
  <p:tag name="KSO_WM_SLIDE_SUPPORT_FEATURE_TYPE" val="7"/>
  <p:tag name="KSO_WM_TEMPLATE_ASSEMBLE_XID" val="60656f274054ed1e2fb80489"/>
  <p:tag name="KSO_WM_TEMPLATE_ASSEMBLE_GROUPID" val="60656f274054ed1e2fb80489"/>
</p:tagLst>
</file>

<file path=ppt/tags/tag3.xml><?xml version="1.0" encoding="utf-8"?>
<p:tagLst xmlns:a="http://schemas.openxmlformats.org/drawingml/2006/main" xmlns:r="http://schemas.openxmlformats.org/officeDocument/2006/relationships" xmlns:p="http://schemas.openxmlformats.org/presentationml/2006/main">
  <p:tag name="KSO_WM_SLIDE_LAYOUT_INFO" val="{&quot;backgroundInfo&quot;:[{&quot;bottom&quot;:0.13333333999999999,&quot;bottomAbs&quot;:false,&quot;left&quot;:0,&quot;leftAbs&quot;:false,&quot;right&quot;:0,&quot;rightAbs&quot;:false,&quot;top&quot;:0.13333333999999999,&quot;topAbs&quot;:false,&quot;type&quot;:&quot;belt&quot;}],&quot;direction&quot;:1,&quot;id&quot;:&quot;2021-04-01T15:31:16&quot;,&quot;maxSize&quot;:{&quot;size1&quot;:53.752764315530655},&quot;minSize&quot;:{&quot;size1&quot;:39.952764315530658},&quot;normalSize&quot;:{&quot;size1&quot;:51.827764315530658},&quot;subLayout&quot;:[{&quot;id&quot;:&quot;2021-04-01T15:31:16&quot;,&quot;maxSize&quot;:{&quot;size1&quot;:46.700032438164691},&quot;minSize&quot;:{&quot;size1&quot;:33.300032438164685},&quot;normalSize&quot;:{&quot;size1&quot;:34.666699104831352},&quot;subLayout&quot;:[{&quot;id&quot;:&quot;2021-04-01T15:31:16&quot;,&quot;margin&quot;:{&quot;bottom&quot;:0,&quot;left&quot;:2.5399999618530273,&quot;right&quot;:0.84700000286102295,&quot;top&quot;:4.6570000648498535},&quot;type&quot;:0},{&quot;id&quot;:&quot;2021-04-01T15:31:16&quot;,&quot;margin&quot;:{&quot;bottom&quot;:4.6570000648498535,&quot;left&quot;:2.5399999618530273,&quot;right&quot;:0.84700000286102295,&quot;top&quot;:0.42300000786781311},&quot;type&quot;:0}],&quot;type&quot;:0},{&quot;id&quot;:&quot;2021-04-01T15:31:16&quot;,&quot;margin&quot;:{&quot;bottom&quot;:4.6570000648498535,&quot;left&quot;:0,&quot;right&quot;:2.5399999618530273,&quot;top&quot;:4.6570000648498535},&quot;type&quot;:0}],&quot;type&quot;:0}"/>
  <p:tag name="KSO_WM_SLIDE_BACKGROUND" val="[&quot;belt&quot;]"/>
  <p:tag name="KSO_WM_SLIDE_RATIO" val="1.777778"/>
  <p:tag name="KSO_WM_CHIP_INFOS" val="{&quot;type&quot;:0,&quot;layout_type&quot;:&quot;leftright&quot;,&quot;layout_feature&quot;:1,&quot;aspect_ratio&quot;:&quot;4:3&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f302024b822ad86e02055"/>
  <p:tag name="KSO_WM_CHIP_FILLPROP" val="[[{&quot;text_align&quot;:&quot;lb&quot;,&quot;text_direction&quot;:&quot;horizontal&quot;,&quot;support_big_font&quot;:false,&quot;fill_id&quot;:&quot;791bdf8845fc45f7970391de15c86b30&quot;,&quot;fill_align&quot;:&quot;lb&quot;,&quot;chip_types&quot;:[&quot;header&quot;]},{&quot;text_align&quot;:&quot;lt&quot;,&quot;text_direction&quot;:&quot;horizontal&quot;,&quot;support_big_font&quot;:false,&quot;fill_id&quot;:&quot;326ee97c51d0484ebad35b28f9446700&quot;,&quot;fill_align&quot;:&quot;lt&quot;,&quot;chip_types&quot;:[&quot;text&quot;]},{&quot;text_align&quot;:&quot;lm&quot;,&quot;text_direction&quot;:&quot;horizontal&quot;,&quot;support_features&quot;:[&quot;collage&quot;,&quot;carousel&quot;,&quot;creativecrop&quot;],&quot;support_big_font&quot;:false,&quot;fill_id&quot;:&quot;19d39c0d7515444fb282878255f54cd2&quot;,&quot;fill_align&quot;:&quot;cm&quot;,&quot;chip_types&quot;:[&quot;diagram&quot;,&quot;pictext&quot;,&quot;text&quot;,&quot;picture&quot;,&quot;chart&quot;,&quot;table&quot;,&quot;video&quot;]}]]"/>
  <p:tag name="KSO_WM_SLIDE_ID" val="diagram202120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720*396"/>
  <p:tag name="KSO_WM_SLIDE_POSITION" val="0*71"/>
  <p:tag name="KSO_WM_TAG_VERSION" val="1.0"/>
  <p:tag name="KSO_WM_BEAUTIFY_FLAG" val="#wm#"/>
  <p:tag name="KSO_WM_TEMPLATE_CATEGORY" val="diagram"/>
  <p:tag name="KSO_WM_TEMPLATE_INDEX" val="20212040"/>
  <p:tag name="KSO_WM_SLIDE_LAYOUT" val="a_d_f"/>
  <p:tag name="KSO_WM_SLIDE_LAYOUT_CNT" val="1_1_1"/>
  <p:tag name="KSO_WM_CHIP_GROUPID" val="5e7f302024b822ad86e02054"/>
  <p:tag name="KSO_WM_CHIP_DECFILLPROP" val="[]"/>
  <p:tag name="KSO_WM_SLIDE_CAN_ADD_NAVIGATION" val="1"/>
  <p:tag name="KSO_WM_SLIDE_BK_DARK_LIGHT" val="2"/>
  <p:tag name="KSO_WM_SLIDE_BACKGROUND_TYPE" val="belt"/>
  <p:tag name="KSO_WM_SLIDE_SUPPORT_FEATURE_TYPE" val="7"/>
  <p:tag name="KSO_WM_TEMPLATE_ASSEMBLE_XID" val="60656f274054ed1e2fb80489"/>
  <p:tag name="KSO_WM_TEMPLATE_ASSEMBLE_GROUPID" val="60656f274054ed1e2fb80489"/>
</p:tagLst>
</file>

<file path=ppt/theme/theme1.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3883</Words>
  <Application>Microsoft Office PowerPoint</Application>
  <PresentationFormat>宽屏</PresentationFormat>
  <Paragraphs>877</Paragraphs>
  <Slides>56</Slides>
  <Notes>14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56</vt:i4>
      </vt:variant>
    </vt:vector>
  </HeadingPairs>
  <TitlesOfParts>
    <vt:vector size="75" baseType="lpstr">
      <vt:lpstr>MiSans Semibold</vt:lpstr>
      <vt:lpstr>MS Mincho</vt:lpstr>
      <vt:lpstr>NEU-BZ</vt:lpstr>
      <vt:lpstr>方正楷体_GBK</vt:lpstr>
      <vt:lpstr>仿宋</vt:lpstr>
      <vt:lpstr>黑体</vt:lpstr>
      <vt:lpstr>华文细黑</vt:lpstr>
      <vt:lpstr>楷体</vt:lpstr>
      <vt:lpstr>隶书</vt:lpstr>
      <vt:lpstr>宋体</vt:lpstr>
      <vt:lpstr>微软雅黑</vt:lpstr>
      <vt:lpstr>新宋体</vt:lpstr>
      <vt:lpstr>Arial</vt:lpstr>
      <vt:lpstr>Calibri</vt:lpstr>
      <vt:lpstr>Cambria Math</vt:lpstr>
      <vt:lpstr>Courier New</vt:lpstr>
      <vt:lpstr>Lucida Sans Unicode</vt:lpstr>
      <vt:lpstr>Times New Roman</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数学课件</dc:title>
  <dc:creator>金榜苑</dc:creator>
  <cp:lastModifiedBy>Administrator</cp:lastModifiedBy>
  <cp:revision>66</cp:revision>
  <dcterms:created xsi:type="dcterms:W3CDTF">2019-11-13T09:14:00Z</dcterms:created>
  <dcterms:modified xsi:type="dcterms:W3CDTF">2026-06-11T02:52:57Z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59CB96D6A5664D74AF7DEEB06ED59371_13</vt:lpwstr>
  </property>
  <property fmtid="{D5CDD505-2E9C-101B-9397-08002B2CF9AE}" pid="3" name="KSOProductBuildVer">
    <vt:lpwstr>2052-12.1.0.25225</vt:lpwstr>
  </property>
</Properties>
</file>