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16604460" r:id="rId2"/>
    <p:sldId id="16604438" r:id="rId3"/>
    <p:sldId id="16604433" r:id="rId4"/>
    <p:sldId id="16604440" r:id="rId5"/>
    <p:sldId id="1080" r:id="rId6"/>
    <p:sldId id="720" r:id="rId7"/>
    <p:sldId id="16604570" r:id="rId8"/>
    <p:sldId id="16604571" r:id="rId9"/>
    <p:sldId id="16604582" r:id="rId10"/>
    <p:sldId id="16604583" r:id="rId11"/>
    <p:sldId id="818" r:id="rId12"/>
    <p:sldId id="563" r:id="rId13"/>
    <p:sldId id="565" r:id="rId14"/>
    <p:sldId id="16604456" r:id="rId15"/>
    <p:sldId id="16604546" r:id="rId16"/>
    <p:sldId id="16604547" r:id="rId17"/>
    <p:sldId id="16604445" r:id="rId18"/>
    <p:sldId id="832" r:id="rId19"/>
    <p:sldId id="16604584" r:id="rId20"/>
    <p:sldId id="16604585" r:id="rId21"/>
    <p:sldId id="16604586" r:id="rId22"/>
    <p:sldId id="16604457" r:id="rId23"/>
    <p:sldId id="836" r:id="rId24"/>
    <p:sldId id="16604462" r:id="rId25"/>
    <p:sldId id="841" r:id="rId26"/>
    <p:sldId id="16604574" r:id="rId27"/>
    <p:sldId id="16604556" r:id="rId28"/>
    <p:sldId id="16604588" r:id="rId29"/>
    <p:sldId id="16604589" r:id="rId30"/>
    <p:sldId id="16604590" r:id="rId31"/>
    <p:sldId id="16604454" r:id="rId32"/>
    <p:sldId id="16604542" r:id="rId33"/>
    <p:sldId id="16604453" r:id="rId34"/>
    <p:sldId id="866" r:id="rId35"/>
    <p:sldId id="867" r:id="rId36"/>
    <p:sldId id="870" r:id="rId37"/>
    <p:sldId id="319" r:id="rId38"/>
    <p:sldId id="320" r:id="rId39"/>
    <p:sldId id="321" r:id="rId40"/>
    <p:sldId id="322" r:id="rId41"/>
    <p:sldId id="323" r:id="rId42"/>
    <p:sldId id="16604591" r:id="rId43"/>
    <p:sldId id="324" r:id="rId44"/>
    <p:sldId id="16604592" r:id="rId45"/>
    <p:sldId id="325" r:id="rId46"/>
    <p:sldId id="16604467" r:id="rId47"/>
    <p:sldId id="16604593" r:id="rId48"/>
    <p:sldId id="326" r:id="rId49"/>
    <p:sldId id="327" r:id="rId50"/>
    <p:sldId id="328" r:id="rId51"/>
    <p:sldId id="329" r:id="rId52"/>
    <p:sldId id="330" r:id="rId53"/>
    <p:sldId id="16604470" r:id="rId54"/>
    <p:sldId id="16604577" r:id="rId55"/>
    <p:sldId id="16604473" r:id="rId56"/>
    <p:sldId id="16604475" r:id="rId57"/>
    <p:sldId id="16604568" r:id="rId58"/>
    <p:sldId id="16604569" r:id="rId59"/>
    <p:sldId id="16604581" r:id="rId60"/>
    <p:sldId id="16604464" r:id="rId61"/>
  </p:sldIdLst>
  <p:sldSz cx="12192000" cy="6858000"/>
  <p:notesSz cx="6858000" cy="9144000"/>
  <p:custDataLst>
    <p:tags r:id="rId6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0A5C5E"/>
    <a:srgbClr val="109397"/>
    <a:srgbClr val="076463"/>
    <a:srgbClr val="086C6D"/>
    <a:srgbClr val="11A1A3"/>
    <a:srgbClr val="096F72"/>
    <a:srgbClr val="0B7E83"/>
    <a:srgbClr val="0C858A"/>
    <a:srgbClr val="119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9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510" y="84"/>
      </p:cViewPr>
      <p:guideLst>
        <p:guide orient="horz" pos="2155"/>
        <p:guide pos="3866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1BDE6-D7CD-48AD-91D0-877B0016848D}" type="datetimeFigureOut">
              <a:rPr lang="zh-CN" altLang="en-US" smtClean="0"/>
              <a:t>2026/6/10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9211A-EC15-48AF-9C00-CA884EFBB4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F05D6-131D-4D04-9AD1-97898E0FD846}" type="datetimeFigureOut">
              <a:rPr lang="zh-CN" altLang="en-US" smtClean="0"/>
              <a:t>2026/6/10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8344D-7117-4F88-AAA4-2EDA16E40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7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81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1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48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80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097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742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67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219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418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456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511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573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328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820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594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602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168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098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6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 www.51pptmoban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: 圆角 36" descr="D:\51PPT模板网\51pptmoban.com\图片.jpg"/>
          <p:cNvSpPr/>
          <p:nvPr userDrawn="1"/>
        </p:nvSpPr>
        <p:spPr>
          <a:xfrm>
            <a:off x="0" y="0"/>
            <a:ext cx="12189600" cy="6858000"/>
          </a:xfrm>
          <a:prstGeom prst="roundRect">
            <a:avLst>
              <a:gd name="adj" fmla="val 0"/>
            </a:avLst>
          </a:prstGeom>
          <a:gradFill>
            <a:gsLst>
              <a:gs pos="100000">
                <a:srgbClr val="109397"/>
              </a:gs>
              <a:gs pos="29000">
                <a:schemeClr val="bg1"/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7" name="矩形: 圆角 6"/>
          <p:cNvSpPr/>
          <p:nvPr userDrawn="1"/>
        </p:nvSpPr>
        <p:spPr>
          <a:xfrm>
            <a:off x="0" y="1405255"/>
            <a:ext cx="12189600" cy="54527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slide" Target="slide33.xml"/><Relationship Id="rId5" Type="http://schemas.openxmlformats.org/officeDocument/2006/relationships/slide" Target="slide24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58.xml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56.xml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5.xml"/><Relationship Id="rId2" Type="http://schemas.openxmlformats.org/officeDocument/2006/relationships/slide" Target="slide34.xml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image" Target="../media/image36.png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56.xml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5.xml"/><Relationship Id="rId2" Type="http://schemas.openxmlformats.org/officeDocument/2006/relationships/slide" Target="slide34.xml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image" Target="../media/image37.png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360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58.xml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slide" Target="slide49.xml"/><Relationship Id="rId18" Type="http://schemas.openxmlformats.org/officeDocument/2006/relationships/slide" Target="slide55.xml"/><Relationship Id="rId3" Type="http://schemas.openxmlformats.org/officeDocument/2006/relationships/image" Target="../media/image38.png"/><Relationship Id="rId7" Type="http://schemas.openxmlformats.org/officeDocument/2006/relationships/slide" Target="slide39.xml"/><Relationship Id="rId12" Type="http://schemas.openxmlformats.org/officeDocument/2006/relationships/slide" Target="slide48.xml"/><Relationship Id="rId17" Type="http://schemas.openxmlformats.org/officeDocument/2006/relationships/slide" Target="slide53.xml"/><Relationship Id="rId2" Type="http://schemas.openxmlformats.org/officeDocument/2006/relationships/image" Target="../media/image370.png"/><Relationship Id="rId16" Type="http://schemas.openxmlformats.org/officeDocument/2006/relationships/slide" Target="slide52.xml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8.xml"/><Relationship Id="rId11" Type="http://schemas.openxmlformats.org/officeDocument/2006/relationships/slide" Target="slide45.xml"/><Relationship Id="rId5" Type="http://schemas.openxmlformats.org/officeDocument/2006/relationships/slide" Target="slide37.xml"/><Relationship Id="rId15" Type="http://schemas.openxmlformats.org/officeDocument/2006/relationships/slide" Target="slide51.xml"/><Relationship Id="rId10" Type="http://schemas.openxmlformats.org/officeDocument/2006/relationships/slide" Target="slide43.xml"/><Relationship Id="rId19" Type="http://schemas.openxmlformats.org/officeDocument/2006/relationships/slide" Target="slide56.xml"/><Relationship Id="rId4" Type="http://schemas.openxmlformats.org/officeDocument/2006/relationships/slide" Target="slide34.xml"/><Relationship Id="rId9" Type="http://schemas.openxmlformats.org/officeDocument/2006/relationships/slide" Target="slide41.xml"/><Relationship Id="rId14" Type="http://schemas.openxmlformats.org/officeDocument/2006/relationships/slide" Target="slide5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slide" Target="slide49.xml"/><Relationship Id="rId18" Type="http://schemas.openxmlformats.org/officeDocument/2006/relationships/slide" Target="slide55.xml"/><Relationship Id="rId3" Type="http://schemas.openxmlformats.org/officeDocument/2006/relationships/image" Target="../media/image40.png"/><Relationship Id="rId7" Type="http://schemas.openxmlformats.org/officeDocument/2006/relationships/slide" Target="slide39.xml"/><Relationship Id="rId12" Type="http://schemas.openxmlformats.org/officeDocument/2006/relationships/slide" Target="slide48.xml"/><Relationship Id="rId17" Type="http://schemas.openxmlformats.org/officeDocument/2006/relationships/slide" Target="slide53.xml"/><Relationship Id="rId2" Type="http://schemas.openxmlformats.org/officeDocument/2006/relationships/image" Target="../media/image39.png"/><Relationship Id="rId16" Type="http://schemas.openxmlformats.org/officeDocument/2006/relationships/slide" Target="slide52.xml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8.xml"/><Relationship Id="rId11" Type="http://schemas.openxmlformats.org/officeDocument/2006/relationships/slide" Target="slide45.xml"/><Relationship Id="rId5" Type="http://schemas.openxmlformats.org/officeDocument/2006/relationships/slide" Target="slide37.xml"/><Relationship Id="rId15" Type="http://schemas.openxmlformats.org/officeDocument/2006/relationships/slide" Target="slide51.xml"/><Relationship Id="rId10" Type="http://schemas.openxmlformats.org/officeDocument/2006/relationships/slide" Target="slide43.xml"/><Relationship Id="rId19" Type="http://schemas.openxmlformats.org/officeDocument/2006/relationships/slide" Target="slide56.xml"/><Relationship Id="rId4" Type="http://schemas.openxmlformats.org/officeDocument/2006/relationships/slide" Target="slide34.xml"/><Relationship Id="rId9" Type="http://schemas.openxmlformats.org/officeDocument/2006/relationships/slide" Target="slide41.xml"/><Relationship Id="rId14" Type="http://schemas.openxmlformats.org/officeDocument/2006/relationships/slide" Target="slide5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41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42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43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44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45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46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47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48.png"/><Relationship Id="rId16" Type="http://schemas.openxmlformats.org/officeDocument/2006/relationships/slide" Target="slide53.xml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image" Target="../media/image49.png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50.png"/><Relationship Id="rId16" Type="http://schemas.openxmlformats.org/officeDocument/2006/relationships/slide" Target="slide53.xml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image" Target="../media/image51.png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5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3.xml"/><Relationship Id="rId2" Type="http://schemas.openxmlformats.org/officeDocument/2006/relationships/image" Target="../media/image52.png"/><Relationship Id="rId16" Type="http://schemas.openxmlformats.org/officeDocument/2006/relationships/image" Target="../media/image53.png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6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slide" Target="slide49.xml"/><Relationship Id="rId18" Type="http://schemas.openxmlformats.org/officeDocument/2006/relationships/slide" Target="slide55.xml"/><Relationship Id="rId3" Type="http://schemas.openxmlformats.org/officeDocument/2006/relationships/image" Target="../media/image55.png"/><Relationship Id="rId7" Type="http://schemas.openxmlformats.org/officeDocument/2006/relationships/slide" Target="slide39.xml"/><Relationship Id="rId12" Type="http://schemas.openxmlformats.org/officeDocument/2006/relationships/slide" Target="slide48.xml"/><Relationship Id="rId17" Type="http://schemas.openxmlformats.org/officeDocument/2006/relationships/slide" Target="slide53.xml"/><Relationship Id="rId2" Type="http://schemas.openxmlformats.org/officeDocument/2006/relationships/image" Target="../media/image54.png"/><Relationship Id="rId16" Type="http://schemas.openxmlformats.org/officeDocument/2006/relationships/slide" Target="slide52.xml"/><Relationship Id="rId20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8.xml"/><Relationship Id="rId11" Type="http://schemas.openxmlformats.org/officeDocument/2006/relationships/slide" Target="slide45.xml"/><Relationship Id="rId5" Type="http://schemas.openxmlformats.org/officeDocument/2006/relationships/slide" Target="slide37.xml"/><Relationship Id="rId15" Type="http://schemas.openxmlformats.org/officeDocument/2006/relationships/slide" Target="slide51.xml"/><Relationship Id="rId10" Type="http://schemas.openxmlformats.org/officeDocument/2006/relationships/slide" Target="slide43.xml"/><Relationship Id="rId19" Type="http://schemas.openxmlformats.org/officeDocument/2006/relationships/slide" Target="slide56.xml"/><Relationship Id="rId4" Type="http://schemas.openxmlformats.org/officeDocument/2006/relationships/slide" Target="slide34.xml"/><Relationship Id="rId9" Type="http://schemas.openxmlformats.org/officeDocument/2006/relationships/slide" Target="slide41.xml"/><Relationship Id="rId14" Type="http://schemas.openxmlformats.org/officeDocument/2006/relationships/slide" Target="slide50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56.png"/><Relationship Id="rId16" Type="http://schemas.openxmlformats.org/officeDocument/2006/relationships/slide" Target="slide53.xml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58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59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58.xml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image" Target="../media/image60.png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61.png"/><Relationship Id="rId16" Type="http://schemas.openxmlformats.org/officeDocument/2006/relationships/slide" Target="slide53.xml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image" Target="../media/image63.png"/><Relationship Id="rId3" Type="http://schemas.openxmlformats.org/officeDocument/2006/relationships/slide" Target="slide37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slide" Target="slide58.xml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50.xml"/><Relationship Id="rId18" Type="http://schemas.openxmlformats.org/officeDocument/2006/relationships/slide" Target="slide56.xml"/><Relationship Id="rId3" Type="http://schemas.openxmlformats.org/officeDocument/2006/relationships/slide" Target="slide34.xml"/><Relationship Id="rId7" Type="http://schemas.openxmlformats.org/officeDocument/2006/relationships/slide" Target="slide40.xml"/><Relationship Id="rId12" Type="http://schemas.openxmlformats.org/officeDocument/2006/relationships/slide" Target="slide49.xml"/><Relationship Id="rId17" Type="http://schemas.openxmlformats.org/officeDocument/2006/relationships/slide" Target="slide55.xml"/><Relationship Id="rId2" Type="http://schemas.openxmlformats.org/officeDocument/2006/relationships/image" Target="../media/image64.png"/><Relationship Id="rId1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11" Type="http://schemas.openxmlformats.org/officeDocument/2006/relationships/slide" Target="slide48.xml"/><Relationship Id="rId5" Type="http://schemas.openxmlformats.org/officeDocument/2006/relationships/slide" Target="slide38.xml"/><Relationship Id="rId15" Type="http://schemas.openxmlformats.org/officeDocument/2006/relationships/slide" Target="slide52.xml"/><Relationship Id="rId10" Type="http://schemas.openxmlformats.org/officeDocument/2006/relationships/slide" Target="slide45.xml"/><Relationship Id="rId19" Type="http://schemas.openxmlformats.org/officeDocument/2006/relationships/slide" Target="slide58.xml"/><Relationship Id="rId4" Type="http://schemas.openxmlformats.org/officeDocument/2006/relationships/slide" Target="slide37.xml"/><Relationship Id="rId9" Type="http://schemas.openxmlformats.org/officeDocument/2006/relationships/slide" Target="slide43.xml"/><Relationship Id="rId14" Type="http://schemas.openxmlformats.org/officeDocument/2006/relationships/slide" Target="slide5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13" Type="http://schemas.openxmlformats.org/officeDocument/2006/relationships/slide" Target="slide51.xml"/><Relationship Id="rId18" Type="http://schemas.openxmlformats.org/officeDocument/2006/relationships/slide" Target="slide4.xml"/><Relationship Id="rId3" Type="http://schemas.openxmlformats.org/officeDocument/2006/relationships/slide" Target="slide37.xml"/><Relationship Id="rId21" Type="http://schemas.openxmlformats.org/officeDocument/2006/relationships/slide" Target="slide58.xml"/><Relationship Id="rId7" Type="http://schemas.openxmlformats.org/officeDocument/2006/relationships/slide" Target="slide41.xml"/><Relationship Id="rId12" Type="http://schemas.openxmlformats.org/officeDocument/2006/relationships/slide" Target="slide50.xml"/><Relationship Id="rId17" Type="http://schemas.openxmlformats.org/officeDocument/2006/relationships/slide" Target="slide56.xml"/><Relationship Id="rId2" Type="http://schemas.openxmlformats.org/officeDocument/2006/relationships/slide" Target="slide34.xml"/><Relationship Id="rId16" Type="http://schemas.openxmlformats.org/officeDocument/2006/relationships/slide" Target="slide55.xml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0.xml"/><Relationship Id="rId11" Type="http://schemas.openxmlformats.org/officeDocument/2006/relationships/slide" Target="slide49.xml"/><Relationship Id="rId5" Type="http://schemas.openxmlformats.org/officeDocument/2006/relationships/slide" Target="slide39.xml"/><Relationship Id="rId15" Type="http://schemas.openxmlformats.org/officeDocument/2006/relationships/slide" Target="slide53.xml"/><Relationship Id="rId10" Type="http://schemas.openxmlformats.org/officeDocument/2006/relationships/slide" Target="slide48.xml"/><Relationship Id="rId19" Type="http://schemas.openxmlformats.org/officeDocument/2006/relationships/image" Target="../media/image14.png"/><Relationship Id="rId4" Type="http://schemas.openxmlformats.org/officeDocument/2006/relationships/slide" Target="slide38.xml"/><Relationship Id="rId9" Type="http://schemas.openxmlformats.org/officeDocument/2006/relationships/slide" Target="slide45.xml"/><Relationship Id="rId14" Type="http://schemas.openxmlformats.org/officeDocument/2006/relationships/slide" Target="slide5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矩形 20"/>
          <p:cNvSpPr/>
          <p:nvPr/>
        </p:nvSpPr>
        <p:spPr>
          <a:xfrm>
            <a:off x="623393" y="3201367"/>
            <a:ext cx="7254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5400" b="1" spc="100" dirty="0">
                <a:solidFill>
                  <a:prstClr val="white"/>
                </a:solidFill>
              </a:rPr>
              <a:t>基本不等式的证明</a:t>
            </a:r>
            <a:endParaRPr lang="zh-CN" altLang="en-US" sz="5400" b="1" spc="100" dirty="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5788" y="2649754"/>
            <a:ext cx="1962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第</a:t>
            </a:r>
            <a:r>
              <a:rPr lang="en-US" altLang="zh-CN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3</a:t>
            </a:r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章</a:t>
            </a:r>
            <a:r>
              <a:rPr lang="zh-CN" altLang="en-US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　</a:t>
            </a:r>
            <a:r>
              <a:rPr lang="en-US" altLang="zh-CN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3.2.1</a:t>
            </a:r>
            <a:endParaRPr lang="zh-CN" alt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79376" y="692696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0A5C5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199456" y="1628800"/>
            <a:ext cx="10153128" cy="23670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了解基本不等式的证明过程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能利用基本不等式证明简单的不等式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会利用基本不等式解决简单的最大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值问题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6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7741" y="675127"/>
            <a:ext cx="1439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导语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stCxn id="17" idx="1"/>
          </p:cNvCxnSpPr>
          <p:nvPr/>
        </p:nvCxnSpPr>
        <p:spPr>
          <a:xfrm>
            <a:off x="-13676" y="943512"/>
            <a:ext cx="10691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1782" y="1700808"/>
            <a:ext cx="7722490" cy="39703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国际数学家大会是世界上数学家的盛会，如图是在北京召开的第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届国际数学家大会的会标，三国时期赵爽在《勾股圆方图注》中证明勾股定理时采用了该图形，你能找到正方形</a:t>
            </a:r>
            <a:r>
              <a:rPr lang="en-US" altLang="zh-CN" sz="2800" i="1" kern="100" dirty="0" err="1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ABCD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的面积与四个直角三角形的面积之和的大小关系吗？带着这个问题我们继续研究不等式的相关知识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image128.jpe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2204864"/>
            <a:ext cx="3024336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01410" y="703713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A5C5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内容索引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10939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椭圆 21">
            <a:hlinkClick r:id="rId3" action="ppaction://hlinksldjump"/>
          </p:cNvPr>
          <p:cNvSpPr/>
          <p:nvPr/>
        </p:nvSpPr>
        <p:spPr>
          <a:xfrm>
            <a:off x="2231877" y="126876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3" name="椭圆 22">
            <a:hlinkClick r:id="rId4" action="ppaction://hlinksldjump"/>
          </p:cNvPr>
          <p:cNvSpPr/>
          <p:nvPr/>
        </p:nvSpPr>
        <p:spPr>
          <a:xfrm>
            <a:off x="2231877" y="2362004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" name="椭圆 24">
            <a:hlinkClick r:id="rId5" action="ppaction://hlinksldjump"/>
          </p:cNvPr>
          <p:cNvSpPr/>
          <p:nvPr/>
        </p:nvSpPr>
        <p:spPr>
          <a:xfrm>
            <a:off x="2231877" y="3455248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6" name="文本框 25">
            <a:hlinkClick r:id="rId4" action="ppaction://hlinksldjump"/>
          </p:cNvPr>
          <p:cNvSpPr txBox="1"/>
          <p:nvPr/>
        </p:nvSpPr>
        <p:spPr>
          <a:xfrm>
            <a:off x="2927648" y="2372249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用基本不等式证明不等式</a:t>
            </a:r>
            <a:endParaRPr lang="zh-CN" altLang="en-US" sz="2600" dirty="0"/>
          </a:p>
        </p:txBody>
      </p:sp>
      <p:sp>
        <p:nvSpPr>
          <p:cNvPr id="27" name="文本框 26">
            <a:hlinkClick r:id="rId5" action="ppaction://hlinksldjump"/>
          </p:cNvPr>
          <p:cNvSpPr txBox="1"/>
          <p:nvPr/>
        </p:nvSpPr>
        <p:spPr>
          <a:xfrm>
            <a:off x="2927648" y="3470833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用基本不等式求最值</a:t>
            </a:r>
            <a:endParaRPr lang="zh-CN" altLang="en-US" sz="2600" dirty="0"/>
          </a:p>
        </p:txBody>
      </p:sp>
      <p:sp>
        <p:nvSpPr>
          <p:cNvPr id="29" name="文本框 28">
            <a:hlinkClick r:id="rId3" action="ppaction://hlinksldjump"/>
          </p:cNvPr>
          <p:cNvSpPr txBox="1"/>
          <p:nvPr/>
        </p:nvSpPr>
        <p:spPr>
          <a:xfrm>
            <a:off x="2927648" y="1273665"/>
            <a:ext cx="4680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基本不等式的推导与证明</a:t>
            </a:r>
            <a:endParaRPr lang="zh-CN" altLang="en-US" sz="2600" dirty="0"/>
          </a:p>
        </p:txBody>
      </p:sp>
      <p:sp>
        <p:nvSpPr>
          <p:cNvPr id="30" name="椭圆 29">
            <a:hlinkClick r:id="rId6" action="ppaction://hlinksldjump"/>
          </p:cNvPr>
          <p:cNvSpPr/>
          <p:nvPr/>
        </p:nvSpPr>
        <p:spPr>
          <a:xfrm>
            <a:off x="2231877" y="4548492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1" name="文本框 30">
            <a:hlinkClick r:id="rId6" action="ppaction://hlinksldjump"/>
          </p:cNvPr>
          <p:cNvSpPr txBox="1"/>
          <p:nvPr/>
        </p:nvSpPr>
        <p:spPr>
          <a:xfrm>
            <a:off x="2927648" y="4569417"/>
            <a:ext cx="20125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0A5C5E"/>
                </a:solidFill>
                <a:latin typeface="+mn-ea"/>
              </a:rPr>
              <a:t>课时对点练</a:t>
            </a:r>
            <a:endParaRPr lang="zh-CN" altLang="en-US" sz="26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六边形 1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01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368" y="2132856"/>
            <a:ext cx="76328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基本不等式的推导与证明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2"/>
            <a:ext cx="12192000" cy="5353513"/>
            <a:chOff x="0" y="2"/>
            <a:chExt cx="12192000" cy="5353513"/>
          </a:xfrm>
        </p:grpSpPr>
        <p:sp>
          <p:nvSpPr>
            <p:cNvPr id="12" name="矩形 11"/>
            <p:cNvSpPr/>
            <p:nvPr/>
          </p:nvSpPr>
          <p:spPr>
            <a:xfrm>
              <a:off x="235412" y="188639"/>
              <a:ext cx="11956588" cy="5164876"/>
            </a:xfrm>
            <a:prstGeom prst="rect">
              <a:avLst/>
            </a:prstGeom>
            <a:noFill/>
            <a:ln w="9525">
              <a:solidFill>
                <a:srgbClr val="1093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0" y="2"/>
              <a:ext cx="1332000" cy="2844003"/>
              <a:chOff x="0" y="1056965"/>
              <a:chExt cx="976388" cy="395811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0" y="1056965"/>
                <a:ext cx="976388" cy="395811"/>
                <a:chOff x="0" y="1056965"/>
                <a:chExt cx="976388" cy="395811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0" y="1056965"/>
                  <a:ext cx="976388" cy="395811"/>
                </a:xfrm>
                <a:prstGeom prst="rect">
                  <a:avLst/>
                </a:prstGeom>
                <a:solidFill>
                  <a:srgbClr val="0A5C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dirty="0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flipH="1">
                  <a:off x="149241" y="1056965"/>
                  <a:ext cx="42102" cy="39581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214665" y="1126371"/>
                <a:ext cx="661782" cy="244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6500"/>
                  </a:lnSpc>
                </a:pPr>
                <a:r>
                  <a:rPr lang="zh-CN" altLang="zh-CN" sz="2800" kern="100" dirty="0">
                    <a:solidFill>
                      <a:prstClr val="white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问题</a:t>
                </a:r>
                <a:endParaRPr lang="en-US" altLang="zh-CN" sz="2800" kern="100" dirty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6500"/>
                  </a:lnSpc>
                </a:pPr>
                <a:r>
                  <a:rPr lang="en-US" altLang="zh-CN" sz="6600" i="1" kern="10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Courier New" panose="02070309020205020404" pitchFamily="49" charset="0"/>
                  </a:rPr>
                  <a:t>1</a:t>
                </a:r>
                <a:endParaRPr lang="zh-CN" altLang="en-US" sz="6600" i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476347" y="5375303"/>
                <a:ext cx="11412000" cy="13843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提示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用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rad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分别替换上式中的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可得到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我们习惯表示成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47" y="5375303"/>
                <a:ext cx="11412000" cy="1384353"/>
              </a:xfrm>
              <a:prstGeom prst="rect">
                <a:avLst/>
              </a:prstGeom>
              <a:blipFill rotWithShape="0">
                <a:blip r:embed="rId2"/>
                <a:stretch>
                  <a:fillRect l="-1068" t="-441" b="-4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430751" y="188640"/>
                <a:ext cx="10353881" cy="5164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3600" b="1" dirty="0"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我们可以将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3600" b="1" baseline="300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3600" b="1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变形，有不等式</a:t>
                </a:r>
                <a:r>
                  <a:rPr lang="en-US" altLang="zh-CN" sz="3600" b="1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3600" b="1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3600" b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3600" b="1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3600" b="1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3600" b="1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3600" b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3600" b="1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该不等式对任意的实数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都能成立，我们称该不等式为重要不等式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现在我们讨论一种特别的情况，如果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36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，我们用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36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600" b="1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rad>
                    <m:r>
                      <a:rPr lang="zh-CN" altLang="zh-CN" sz="3600" b="1">
                        <a:effectLst/>
                        <a:latin typeface="Cambria Math" panose="02040503050406030204" pitchFamily="18" charset="0"/>
                        <a:ea typeface="新宋体" panose="0201060903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rad>
                      <m:radPr>
                        <m:degHide m:val="on"/>
                        <m:ctrlPr>
                          <a:rPr lang="zh-CN" altLang="zh-CN" sz="36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3600" b="1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分别替换上式中的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3600" b="1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3600" b="1" dirty="0">
                    <a:effectLst/>
                    <a:latin typeface="Times New Roman" panose="02020603050405020304" pitchFamily="18" charset="0"/>
                    <a:ea typeface="新宋体" panose="02010609030101010101" pitchFamily="49" charset="-122"/>
                    <a:cs typeface="Times New Roman" panose="02020603050405020304" pitchFamily="18" charset="0"/>
                  </a:rPr>
                  <a:t>，能得到什么样的结论？</a:t>
                </a:r>
                <a:endParaRPr lang="zh-CN" altLang="zh-CN" sz="3600" b="1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751" y="188640"/>
                <a:ext cx="10353881" cy="5164875"/>
              </a:xfrm>
              <a:prstGeom prst="rect">
                <a:avLst/>
              </a:prstGeom>
              <a:blipFill rotWithShape="0">
                <a:blip r:embed="rId3"/>
                <a:stretch>
                  <a:fillRect l="-1826" r="-1767" b="-1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2"/>
            <a:ext cx="12192000" cy="2996950"/>
            <a:chOff x="0" y="2"/>
            <a:chExt cx="12192000" cy="2996950"/>
          </a:xfrm>
        </p:grpSpPr>
        <p:sp>
          <p:nvSpPr>
            <p:cNvPr id="12" name="矩形 11"/>
            <p:cNvSpPr/>
            <p:nvPr/>
          </p:nvSpPr>
          <p:spPr>
            <a:xfrm>
              <a:off x="235412" y="188639"/>
              <a:ext cx="11956588" cy="2808313"/>
            </a:xfrm>
            <a:prstGeom prst="rect">
              <a:avLst/>
            </a:prstGeom>
            <a:noFill/>
            <a:ln w="9525">
              <a:solidFill>
                <a:srgbClr val="1093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0" y="2"/>
              <a:ext cx="1332000" cy="2844003"/>
              <a:chOff x="0" y="1056965"/>
              <a:chExt cx="976388" cy="395811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0" y="1056965"/>
                <a:ext cx="976388" cy="395811"/>
                <a:chOff x="0" y="1056965"/>
                <a:chExt cx="976388" cy="395811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0" y="1056965"/>
                  <a:ext cx="976388" cy="395811"/>
                </a:xfrm>
                <a:prstGeom prst="rect">
                  <a:avLst/>
                </a:prstGeom>
                <a:solidFill>
                  <a:srgbClr val="0A5C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dirty="0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flipH="1">
                  <a:off x="149241" y="1056965"/>
                  <a:ext cx="42102" cy="39581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214665" y="1126371"/>
                <a:ext cx="661782" cy="244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6500"/>
                  </a:lnSpc>
                </a:pPr>
                <a:r>
                  <a:rPr lang="zh-CN" altLang="zh-CN" sz="2800" kern="100" dirty="0">
                    <a:solidFill>
                      <a:prstClr val="white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问题</a:t>
                </a:r>
                <a:endParaRPr lang="en-US" altLang="zh-CN" sz="2800" kern="100" dirty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6500"/>
                  </a:lnSpc>
                </a:pPr>
                <a:r>
                  <a:rPr lang="en-US" altLang="zh-CN" sz="6600" i="1" kern="1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Courier New" panose="02070309020205020404" pitchFamily="49" charset="0"/>
                  </a:rPr>
                  <a:t>2</a:t>
                </a:r>
                <a:endParaRPr lang="zh-CN" altLang="en-US" sz="6600" i="1" dirty="0"/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1430751" y="197784"/>
            <a:ext cx="10524531" cy="1649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上述不等式是在重要不等式基础上转化出来的，是否对所有的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&gt;0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都能成立？请给出证明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3600" b="1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7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90000" y="277734"/>
                <a:ext cx="11412000" cy="6103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提示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方法一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作差法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𝒂𝒃</m:t>
                            </m:r>
                          </m:e>
                        </m:rad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</m:rad>
                        <m:sSup>
                          <m:sSupPr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𝒂𝒃</m:t>
                            </m:r>
                          </m:e>
                        </m:rad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+(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𝒃</m:t>
                            </m:r>
                          </m:e>
                        </m:rad>
                        <m:sSup>
                          <m:sSupPr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𝒂</m:t>
                            </m:r>
                          </m:e>
                        </m:rad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𝒃</m:t>
                            </m:r>
                          </m:e>
                        </m:rad>
                        <m:sSup>
                          <m:sSupPr>
                            <m:ctrlPr>
                              <a:rPr lang="zh-CN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800" b="1" i="1">
                                <a:solidFill>
                                  <a:srgbClr val="215968"/>
                                </a:solidFill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b="1" dirty="0" smtClean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en-US" altLang="zh-CN" sz="2800" dirty="0" smtClean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方法二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性质法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要证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只需证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 smtClean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77734"/>
                <a:ext cx="11412000" cy="6103594"/>
              </a:xfrm>
              <a:prstGeom prst="rect">
                <a:avLst/>
              </a:prstGeom>
              <a:blipFill rotWithShape="0">
                <a:blip r:embed="rId2"/>
                <a:stretch>
                  <a:fillRect l="-1122" b="-4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088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90000" y="624294"/>
                <a:ext cx="11412000" cy="51809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只需证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只需证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="1" baseline="30000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显然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="1" baseline="30000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成立，当且仅当</a:t>
                </a:r>
                <a:r>
                  <a:rPr lang="en-US" altLang="zh-CN" sz="2800" b="1" i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时，等号</a:t>
                </a:r>
                <a:r>
                  <a:rPr lang="zh-CN" altLang="zh-CN" sz="2800" b="1" dirty="0" smtClean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成立</a:t>
                </a:r>
                <a:r>
                  <a:rPr lang="en-US" altLang="zh-CN" sz="2800" b="1" dirty="0" smtClean="0">
                    <a:solidFill>
                      <a:srgbClr val="215968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en-US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方法三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对于正数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，有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b="1" baseline="30000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⇒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⇒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b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⇒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b="1" dirty="0" smtClean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624294"/>
                <a:ext cx="11412000" cy="5180970"/>
              </a:xfrm>
              <a:prstGeom prst="rect">
                <a:avLst/>
              </a:prstGeom>
              <a:blipFill rotWithShape="0">
                <a:blip r:embed="rId2"/>
                <a:stretch>
                  <a:fillRect l="-1122" b="-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5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90000" y="624294"/>
                <a:ext cx="11412000" cy="3685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方法四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利用几何意义证明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如图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是圆的直径，点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上一点，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，过点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作垂直于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的弦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DE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，连接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AD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BD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，故有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△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ACD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∽△</a:t>
                </a:r>
                <a:r>
                  <a:rPr lang="en-US" altLang="zh-CN" sz="2800" b="1" i="1" dirty="0" err="1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DCB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CD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由于</a:t>
                </a:r>
                <a:r>
                  <a:rPr lang="en-US" altLang="zh-CN" sz="2800" b="1" i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CD</a:t>
                </a:r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小于或等于圆的半径，故用不等式表示为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𝒂𝒃</m:t>
                        </m:r>
                      </m:e>
                    </m:rad>
                  </m:oMath>
                </a14:m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  <m:r>
                          <a:rPr lang="en-US" altLang="zh-CN" sz="2800" b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altLang="zh-CN" sz="2800" b="1" i="1">
                            <a:solidFill>
                              <a:srgbClr val="215968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zh-CN" altLang="zh-CN" sz="2800" b="1">
                        <a:solidFill>
                          <a:srgbClr val="215968"/>
                        </a:solidFill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由此也可以得出圆的半径不小于半弦</a:t>
                </a:r>
                <a:r>
                  <a:rPr lang="en-US" altLang="zh-CN" sz="2800" b="1" dirty="0">
                    <a:solidFill>
                      <a:srgbClr val="215968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624294"/>
                <a:ext cx="11412000" cy="3685368"/>
              </a:xfrm>
              <a:prstGeom prst="rect">
                <a:avLst/>
              </a:prstGeom>
              <a:blipFill rotWithShape="0">
                <a:blip r:embed="rId2"/>
                <a:stretch>
                  <a:fillRect l="-1122" b="-14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129.jpe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04" y="3825736"/>
            <a:ext cx="2555592" cy="2555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849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90000" y="1196752"/>
                <a:ext cx="11412000" cy="36301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基本不等式：如果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是正数，那么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____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____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我们把不等式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称为基本不等式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endParaRPr lang="en-US" altLang="zh-CN" sz="1400" dirty="0" smtClean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对于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正数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，我们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把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_____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称为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的算术平均数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称为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___________.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96752"/>
                <a:ext cx="11412000" cy="3630161"/>
              </a:xfrm>
              <a:prstGeom prst="rect">
                <a:avLst/>
              </a:prstGeom>
              <a:blipFill rotWithShape="0">
                <a:blip r:embed="rId2"/>
                <a:stretch>
                  <a:fillRect l="-1122" r="-1068" b="-15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/>
          <p:cNvGrpSpPr/>
          <p:nvPr/>
        </p:nvGrpSpPr>
        <p:grpSpPr>
          <a:xfrm>
            <a:off x="0" y="491605"/>
            <a:ext cx="1914763" cy="465782"/>
            <a:chOff x="0" y="491605"/>
            <a:chExt cx="1914763" cy="465782"/>
          </a:xfrm>
        </p:grpSpPr>
        <p:sp>
          <p:nvSpPr>
            <p:cNvPr id="2" name="箭头: 五边形 1"/>
            <p:cNvSpPr/>
            <p:nvPr/>
          </p:nvSpPr>
          <p:spPr>
            <a:xfrm>
              <a:off x="0" y="491605"/>
              <a:ext cx="1914763" cy="431800"/>
            </a:xfrm>
            <a:prstGeom prst="homePlate">
              <a:avLst/>
            </a:prstGeom>
            <a:gradFill flip="none" rotWithShape="1">
              <a:gsLst>
                <a:gs pos="62000">
                  <a:srgbClr val="109397"/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0">
                  <a:srgbClr val="0A5C5E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635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263352" y="495722"/>
              <a:ext cx="1541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Sans Semibold" panose="00000700000000000000" pitchFamily="2" charset="-122"/>
                  <a:ea typeface="MiSans Semibold" panose="00000700000000000000" pitchFamily="2" charset="-122"/>
                </a:rPr>
                <a:t>知识梳理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6888088" y="148478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552384" y="1498488"/>
            <a:ext cx="745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4297774" y="3257552"/>
                <a:ext cx="799258" cy="710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800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endParaRPr lang="zh-CN" altLang="en-US" sz="280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774" y="3257552"/>
                <a:ext cx="799258" cy="71057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470232" y="414908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几何平均数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1386050" y="1382296"/>
                <a:ext cx="9419901" cy="3193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基本不等式常见的变形：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①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两个正数的几何平均数不大于它们的算术平均数，当两个正数相等时，两者相等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050" y="1382296"/>
                <a:ext cx="9419901" cy="3193503"/>
              </a:xfrm>
              <a:prstGeom prst="rect">
                <a:avLst/>
              </a:prstGeom>
              <a:blipFill rotWithShape="0">
                <a:blip r:embed="rId3"/>
                <a:stretch>
                  <a:fillRect l="-1294" r="-5045" b="-20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/>
          <p:nvPr/>
        </p:nvSpPr>
        <p:spPr>
          <a:xfrm>
            <a:off x="875420" y="1246659"/>
            <a:ext cx="10441160" cy="347848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3725" y="476672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-8255" y="967785"/>
            <a:ext cx="18307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260648"/>
                <a:ext cx="11412000" cy="3573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dirty="0" smtClean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下列说法正确的是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成立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</a:t>
                </a:r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∀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存在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，使得不等式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成立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60648"/>
                <a:ext cx="11412000" cy="3573286"/>
              </a:xfrm>
              <a:prstGeom prst="rect">
                <a:avLst/>
              </a:prstGeom>
              <a:blipFill rotWithShape="0">
                <a:blip r:embed="rId3"/>
                <a:stretch>
                  <a:fillRect l="-1122" b="-3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箭头: 五边形 2"/>
          <p:cNvSpPr/>
          <p:nvPr/>
        </p:nvSpPr>
        <p:spPr>
          <a:xfrm>
            <a:off x="0" y="46549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230506" y="1726921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90000" y="3842585"/>
                <a:ext cx="11412000" cy="2764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项，当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时，不等式不成立，故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；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显然正确；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项，当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=-2&lt;2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，不等式成立，故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842585"/>
                <a:ext cx="11412000" cy="2764155"/>
              </a:xfrm>
              <a:prstGeom prst="rect">
                <a:avLst/>
              </a:prstGeom>
              <a:blipFill rotWithShape="0">
                <a:blip r:embed="rId4"/>
                <a:stretch>
                  <a:fillRect l="-1122" b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9"/>
          <p:cNvSpPr txBox="1"/>
          <p:nvPr/>
        </p:nvSpPr>
        <p:spPr>
          <a:xfrm>
            <a:off x="239650" y="2361200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14" name="TextBox 19"/>
          <p:cNvSpPr txBox="1"/>
          <p:nvPr/>
        </p:nvSpPr>
        <p:spPr>
          <a:xfrm>
            <a:off x="239650" y="3046847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462683"/>
            <a:ext cx="11377264" cy="3046437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5400" y="1668710"/>
            <a:ext cx="10801200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在基本不等式应用过程中要注意</a:t>
            </a:r>
            <a:r>
              <a:rPr lang="en-US" altLang="zh-CN" sz="2800" b="1" dirty="0">
                <a:solidFill>
                  <a:srgbClr val="007E39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一正、二定、三相等</a:t>
            </a:r>
            <a:r>
              <a:rPr lang="en-US" altLang="zh-CN" sz="2800" b="1" dirty="0">
                <a:solidFill>
                  <a:srgbClr val="007E39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一正：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均为正数；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二定：不等式一边为定值；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三相等：不等式中的等号能取到，即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有解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2" name="组合 1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5" name="圆角矩形 14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620688"/>
                <a:ext cx="10977043" cy="4665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下面四个推导过程正确的为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620688"/>
                <a:ext cx="10977043" cy="4665251"/>
              </a:xfrm>
              <a:prstGeom prst="rect">
                <a:avLst/>
              </a:prstGeom>
              <a:blipFill rotWithShape="0">
                <a:blip r:embed="rId3"/>
                <a:stretch>
                  <a:fillRect l="-1166" b="-7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818535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239650" y="3626736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2403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90000" y="593321"/>
                <a:ext cx="11412000" cy="49959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中，不满足取等号的条件，故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，不符合基本不等式的条件，故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中，由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均为负数，但在推导过程中将整体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提出负号后，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均变为正数，符合基本不等式的条件，故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中，对任意的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b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，都有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593321"/>
                <a:ext cx="11412000" cy="4995919"/>
              </a:xfrm>
              <a:prstGeom prst="rect">
                <a:avLst/>
              </a:prstGeom>
              <a:blipFill rotWithShape="0">
                <a:blip r:embed="rId5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924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02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1105" y="2043704"/>
            <a:ext cx="72236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用基本不等式证明不等式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620688"/>
                <a:ext cx="11412000" cy="1669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          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课本例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为正数，证明下列不等式成立：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620688"/>
                <a:ext cx="11412000" cy="1669496"/>
              </a:xfrm>
              <a:prstGeom prst="rect">
                <a:avLst/>
              </a:prstGeom>
              <a:blipFill rotWithShape="0">
                <a:blip r:embed="rId3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五边形 2"/>
          <p:cNvSpPr/>
          <p:nvPr/>
        </p:nvSpPr>
        <p:spPr>
          <a:xfrm>
            <a:off x="0" y="79505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390000" y="3202372"/>
                <a:ext cx="11412000" cy="26028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为正数，所以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也为正数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由基本不等式，得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时，取得等号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所以原不等式成立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202372"/>
                <a:ext cx="11412000" cy="2602892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8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4"/>
          <p:cNvGrpSpPr/>
          <p:nvPr/>
        </p:nvGrpSpPr>
        <p:grpSpPr>
          <a:xfrm>
            <a:off x="513284" y="2645997"/>
            <a:ext cx="11127332" cy="360099"/>
            <a:chOff x="609716" y="4579755"/>
            <a:chExt cx="11127332" cy="360099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260648"/>
                <a:ext cx="11412000" cy="1654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             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课本例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为正数，证明下列不等式成立：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60648"/>
                <a:ext cx="11412000" cy="1654684"/>
              </a:xfrm>
              <a:prstGeom prst="rect">
                <a:avLst/>
              </a:prstGeom>
              <a:blipFill rotWithShape="0">
                <a:blip r:embed="rId3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五边形 2"/>
          <p:cNvSpPr/>
          <p:nvPr/>
        </p:nvSpPr>
        <p:spPr>
          <a:xfrm>
            <a:off x="0" y="43501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390000" y="2557792"/>
                <a:ext cx="11412000" cy="39893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为正数，所以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也为正数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由基本不等式，得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时，取得等号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因此，原不等式成立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557792"/>
                <a:ext cx="11412000" cy="3989362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/>
          <p:cNvGrpSpPr/>
          <p:nvPr/>
        </p:nvGrpSpPr>
        <p:grpSpPr>
          <a:xfrm>
            <a:off x="513284" y="2051704"/>
            <a:ext cx="11127332" cy="360099"/>
            <a:chOff x="609716" y="4579755"/>
            <a:chExt cx="11127332" cy="36009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99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297086"/>
                <a:ext cx="11412000" cy="11156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en-US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　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，求证：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97086"/>
                <a:ext cx="11412000" cy="11156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五边形 2"/>
          <p:cNvSpPr/>
          <p:nvPr/>
        </p:nvSpPr>
        <p:spPr>
          <a:xfrm>
            <a:off x="0" y="678334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90000" y="2084385"/>
                <a:ext cx="11412000" cy="44409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∵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𝑦𝑧</m:t>
                            </m:r>
                          </m:e>
                        </m:rad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𝑥𝑧</m:t>
                            </m:r>
                          </m:e>
                        </m:rad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𝑥𝑦</m:t>
                            </m:r>
                          </m:e>
                        </m:rad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084385"/>
                <a:ext cx="11412000" cy="4440959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/>
          <p:cNvGrpSpPr/>
          <p:nvPr/>
        </p:nvGrpSpPr>
        <p:grpSpPr>
          <a:xfrm>
            <a:off x="513284" y="1578297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26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297086"/>
                <a:ext cx="11412000" cy="11156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en-US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　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，求证：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97086"/>
                <a:ext cx="11412000" cy="11156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五边形 2"/>
          <p:cNvSpPr/>
          <p:nvPr/>
        </p:nvSpPr>
        <p:spPr>
          <a:xfrm>
            <a:off x="0" y="678334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90000" y="2084385"/>
                <a:ext cx="11412000" cy="3403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∴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den>
                        </m:f>
                      </m:e>
                    </m:d>
                  </m:oMath>
                </a14:m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𝑦𝑧</m:t>
                            </m:r>
                          </m:e>
                        </m:rad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𝑥𝑧</m:t>
                            </m:r>
                          </m:e>
                        </m:rad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𝑥𝑦</m:t>
                            </m:r>
                          </m:e>
                        </m:rad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𝑥𝑦𝑧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=8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z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084385"/>
                <a:ext cx="11412000" cy="3403881"/>
              </a:xfrm>
              <a:prstGeom prst="rect">
                <a:avLst/>
              </a:prstGeom>
              <a:blipFill rotWithShape="0">
                <a:blip r:embed="rId4"/>
                <a:stretch>
                  <a:fillRect l="-1122" b="-43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/>
          <p:cNvGrpSpPr/>
          <p:nvPr/>
        </p:nvGrpSpPr>
        <p:grpSpPr>
          <a:xfrm>
            <a:off x="513284" y="1578297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10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340768"/>
            <a:ext cx="11377264" cy="3888432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7452" y="1623508"/>
            <a:ext cx="10522046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利用基本不等式证明不等式注意点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此类问题的关键是：所证不等式中大多有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式或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式，通过将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式转化为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式或将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式转化为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式，达到放缩的效果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注意多次运用基本不等式时等号能否取到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3" name="组合 12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6" name="圆角矩形 15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350944"/>
            <a:ext cx="11250617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，求证：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530503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p:pic>
        <p:nvPicPr>
          <p:cNvPr id="12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0000" y="1774848"/>
            <a:ext cx="11412000" cy="453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由基本不等式可得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同理，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从而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当且仅当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时，等号成立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3284" y="1268760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六边形 20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03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7368" y="2628633"/>
            <a:ext cx="82089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用基本不等式求最值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433596"/>
                <a:ext cx="11412000" cy="1009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课本例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∞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33596"/>
                <a:ext cx="11412000" cy="10097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箭头: 五边形 2"/>
          <p:cNvSpPr/>
          <p:nvPr/>
        </p:nvSpPr>
        <p:spPr>
          <a:xfrm>
            <a:off x="0" y="800004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1783460"/>
            <a:ext cx="11127332" cy="360099"/>
            <a:chOff x="609716" y="4579755"/>
            <a:chExt cx="11127332" cy="36009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390000" y="2235828"/>
                <a:ext cx="11412000" cy="37854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由基本不等式，得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+2)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因此，当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6.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35828"/>
                <a:ext cx="11412000" cy="3785460"/>
              </a:xfrm>
              <a:prstGeom prst="rect">
                <a:avLst/>
              </a:prstGeom>
              <a:blipFill rotWithShape="0">
                <a:blip r:embed="rId4"/>
                <a:stretch>
                  <a:fillRect l="-1122" b="-37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831133"/>
                <a:ext cx="11412000" cy="1007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 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31133"/>
                <a:ext cx="11412000" cy="100700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箭头: 五边形 2"/>
          <p:cNvSpPr/>
          <p:nvPr/>
        </p:nvSpPr>
        <p:spPr>
          <a:xfrm>
            <a:off x="0" y="1125533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7968" y="109810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90000" y="2253005"/>
                <a:ext cx="11412000" cy="3264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时，等号成立，因此所求的最小值为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53005"/>
                <a:ext cx="11412000" cy="3264227"/>
              </a:xfrm>
              <a:prstGeom prst="rect">
                <a:avLst/>
              </a:prstGeom>
              <a:blipFill rotWithShape="0">
                <a:blip r:embed="rId4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6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341800"/>
                <a:ext cx="11250617" cy="1007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将本例条件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改成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341800"/>
                <a:ext cx="11250617" cy="100700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674519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延伸探究</a:t>
            </a:r>
            <a:r>
              <a:rPr lang="en-US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344472" y="595082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-4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90000" y="1556674"/>
                <a:ext cx="11412000" cy="4824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故原式的最大值为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556674"/>
                <a:ext cx="11412000" cy="4824654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0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652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557824"/>
                <a:ext cx="11250617" cy="1007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将本例条件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改成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557824"/>
                <a:ext cx="11250617" cy="100700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890543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</a:t>
            </a:r>
            <a:r>
              <a:rPr lang="zh-CN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探究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81502" y="82025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90000" y="1904581"/>
                <a:ext cx="11412000" cy="3900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904581"/>
                <a:ext cx="11412000" cy="3900683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61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404664"/>
                <a:ext cx="11250617" cy="10070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将本例条件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改成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404664"/>
                <a:ext cx="11250617" cy="100700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737383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</a:t>
            </a:r>
            <a:r>
              <a:rPr lang="zh-CN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探究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04512" y="66709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90000" y="1691664"/>
                <a:ext cx="11412000" cy="4632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2=-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691664"/>
                <a:ext cx="11412000" cy="4632422"/>
              </a:xfrm>
              <a:prstGeom prst="rect">
                <a:avLst/>
              </a:prstGeom>
              <a:blipFill rotWithShape="0">
                <a:blip r:embed="rId4"/>
                <a:stretch>
                  <a:fillRect l="-1122" b="-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84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62912"/>
                <a:ext cx="11250617" cy="10083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将本例条件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改成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&gt;1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62912"/>
                <a:ext cx="11250617" cy="1008353"/>
              </a:xfrm>
              <a:prstGeom prst="rect">
                <a:avLst/>
              </a:prstGeom>
              <a:blipFill rotWithShape="0">
                <a:blip r:embed="rId3"/>
                <a:stretch>
                  <a:fillRect r="-18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395631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延伸</a:t>
            </a:r>
            <a:r>
              <a:rPr lang="zh-CN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探究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957308" y="325338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90000" y="1079024"/>
                <a:ext cx="11412000" cy="57407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解析：</a:t>
                </a: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=1+1-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=1-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1)+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1-2=-1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的最大值为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079024"/>
                <a:ext cx="11412000" cy="5740739"/>
              </a:xfrm>
              <a:prstGeom prst="rect">
                <a:avLst/>
              </a:prstGeom>
              <a:blipFill rotWithShape="0">
                <a:blip r:embed="rId4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30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217073"/>
            <a:ext cx="11377264" cy="5380279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95400" y="1340768"/>
            <a:ext cx="10769916" cy="51811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利用基本不等式求最值时，要注意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一正、二定、三相等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，尤其是要注意验证等号成立的条件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通过配凑法利用基本不等式求最值的策略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配凑法的实质在于代数式的灵活变形，配系数、凑常数是关键，利用配凑法求最值应注意以下几个方面：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配凑的技巧，以整式为基础，注意利用系数的变化以及等式中常数的调整，做到等价转换；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代数式的变形以配凑出和或积的定值为目标；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拆项、添项应注意检验利用基本不等式的前提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4" name="圆角矩形 3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0" y="897703"/>
            <a:ext cx="12189600" cy="57059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7001" y="131853"/>
            <a:ext cx="12062599" cy="493480"/>
          </a:xfrm>
          <a:custGeom>
            <a:avLst/>
            <a:gdLst>
              <a:gd name="connsiteX0" fmla="*/ 82248 w 12062599"/>
              <a:gd name="connsiteY0" fmla="*/ 0 h 493480"/>
              <a:gd name="connsiteX1" fmla="*/ 12062599 w 12062599"/>
              <a:gd name="connsiteY1" fmla="*/ 0 h 493480"/>
              <a:gd name="connsiteX2" fmla="*/ 12062599 w 12062599"/>
              <a:gd name="connsiteY2" fmla="*/ 493480 h 493480"/>
              <a:gd name="connsiteX3" fmla="*/ 82248 w 12062599"/>
              <a:gd name="connsiteY3" fmla="*/ 493480 h 493480"/>
              <a:gd name="connsiteX4" fmla="*/ 0 w 12062599"/>
              <a:gd name="connsiteY4" fmla="*/ 411232 h 493480"/>
              <a:gd name="connsiteX5" fmla="*/ 0 w 12062599"/>
              <a:gd name="connsiteY5" fmla="*/ 82248 h 493480"/>
              <a:gd name="connsiteX6" fmla="*/ 82248 w 12062599"/>
              <a:gd name="connsiteY6" fmla="*/ 0 h 49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62599" h="493480">
                <a:moveTo>
                  <a:pt x="82248" y="0"/>
                </a:moveTo>
                <a:lnTo>
                  <a:pt x="12062599" y="0"/>
                </a:lnTo>
                <a:lnTo>
                  <a:pt x="12062599" y="493480"/>
                </a:lnTo>
                <a:lnTo>
                  <a:pt x="82248" y="493480"/>
                </a:lnTo>
                <a:cubicBezTo>
                  <a:pt x="36824" y="493480"/>
                  <a:pt x="0" y="456656"/>
                  <a:pt x="0" y="411232"/>
                </a:cubicBezTo>
                <a:lnTo>
                  <a:pt x="0" y="82248"/>
                </a:lnTo>
                <a:cubicBezTo>
                  <a:pt x="0" y="36824"/>
                  <a:pt x="36824" y="0"/>
                  <a:pt x="82248" y="0"/>
                </a:cubicBezTo>
                <a:close/>
              </a:path>
            </a:pathLst>
          </a:custGeom>
          <a:solidFill>
            <a:srgbClr val="0A5C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870862" y="199216"/>
            <a:ext cx="11318739" cy="435556"/>
          </a:xfrm>
          <a:custGeom>
            <a:avLst/>
            <a:gdLst>
              <a:gd name="connsiteX0" fmla="*/ 72594 w 11318739"/>
              <a:gd name="connsiteY0" fmla="*/ 0 h 435556"/>
              <a:gd name="connsiteX1" fmla="*/ 11318739 w 11318739"/>
              <a:gd name="connsiteY1" fmla="*/ 0 h 435556"/>
              <a:gd name="connsiteX2" fmla="*/ 11318739 w 11318739"/>
              <a:gd name="connsiteY2" fmla="*/ 435556 h 435556"/>
              <a:gd name="connsiteX3" fmla="*/ 72594 w 11318739"/>
              <a:gd name="connsiteY3" fmla="*/ 435556 h 435556"/>
              <a:gd name="connsiteX4" fmla="*/ 0 w 11318739"/>
              <a:gd name="connsiteY4" fmla="*/ 362962 h 435556"/>
              <a:gd name="connsiteX5" fmla="*/ 0 w 11318739"/>
              <a:gd name="connsiteY5" fmla="*/ 72594 h 435556"/>
              <a:gd name="connsiteX6" fmla="*/ 72594 w 11318739"/>
              <a:gd name="connsiteY6" fmla="*/ 0 h 43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18739" h="435556">
                <a:moveTo>
                  <a:pt x="72594" y="0"/>
                </a:moveTo>
                <a:lnTo>
                  <a:pt x="11318739" y="0"/>
                </a:lnTo>
                <a:lnTo>
                  <a:pt x="11318739" y="435556"/>
                </a:lnTo>
                <a:lnTo>
                  <a:pt x="72594" y="435556"/>
                </a:lnTo>
                <a:cubicBezTo>
                  <a:pt x="32501" y="435556"/>
                  <a:pt x="0" y="403055"/>
                  <a:pt x="0" y="362962"/>
                </a:cubicBezTo>
                <a:lnTo>
                  <a:pt x="0" y="72594"/>
                </a:lnTo>
                <a:cubicBezTo>
                  <a:pt x="0" y="32501"/>
                  <a:pt x="32501" y="0"/>
                  <a:pt x="7259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4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课堂</a:t>
            </a:r>
            <a:r>
              <a:rPr lang="zh-CN" altLang="en-US" sz="2400" b="1">
                <a:solidFill>
                  <a:prstClr val="black">
                    <a:lumMod val="75000"/>
                    <a:lumOff val="25000"/>
                  </a:prstClr>
                </a:solidFill>
              </a:rPr>
              <a:t>小结</a:t>
            </a: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7832" y="303903"/>
            <a:ext cx="265576" cy="142500"/>
            <a:chOff x="677169" y="3201173"/>
            <a:chExt cx="323591" cy="142500"/>
          </a:xfrm>
        </p:grpSpPr>
        <p:sp>
          <p:nvSpPr>
            <p:cNvPr id="57" name="等腰三角形 56"/>
            <p:cNvSpPr/>
            <p:nvPr/>
          </p:nvSpPr>
          <p:spPr>
            <a:xfrm rot="5400000">
              <a:off x="667341" y="3211001"/>
              <a:ext cx="142500" cy="122843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868089" y="3211002"/>
              <a:ext cx="142500" cy="12284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841326" y="1124744"/>
                <a:ext cx="10509349" cy="4251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知识清单：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基本不等式：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用基本不等式证明不等式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用基本不等式求最值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常见误区：利用基本不等式求最值时，易忽视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一正、二定、三相等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；多次运用基本不等式时，易忽视等号是否都能取到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326" y="1124744"/>
                <a:ext cx="10509349" cy="4251357"/>
              </a:xfrm>
              <a:prstGeom prst="rect">
                <a:avLst/>
              </a:prstGeom>
              <a:blipFill rotWithShape="0">
                <a:blip r:embed="rId3"/>
                <a:stretch>
                  <a:fillRect l="-1160" b="-12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返回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2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04</a:t>
            </a:r>
            <a:endParaRPr lang="en-US" altLang="zh-CN" sz="6600" dirty="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87488" y="2564904"/>
            <a:ext cx="5328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000" b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课时对点练</a:t>
            </a:r>
            <a:endParaRPr lang="en-US" altLang="zh-CN" sz="7000" b="1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圆角矩形 5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0" y="409713"/>
            <a:ext cx="2056606" cy="469900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361" y="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对一对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8796"/>
              </p:ext>
            </p:extLst>
          </p:nvPr>
        </p:nvGraphicFramePr>
        <p:xfrm>
          <a:off x="591281" y="1340768"/>
          <a:ext cx="11009439" cy="345638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0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1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2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3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4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5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6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7"/>
                    </a:ext>
                  </a:extLst>
                </a:gridCol>
                <a:gridCol w="1223271">
                  <a:extLst>
                    <a:ext uri="{9D8B030D-6E8A-4147-A177-3AD203B41FA5}">
                      <a16:colId xmlns:mc="http://schemas.openxmlformats.org/markup-compatibility/2006" xmlns:a14="http://schemas.microsoft.com/office/drawing/2010/main" xmlns="" xmlns:a16="http://schemas.microsoft.com/office/drawing/2014/main" val="20008"/>
                    </a:ext>
                  </a:extLst>
                </a:gridCol>
              </a:tblGrid>
              <a:tr h="7924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1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2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3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4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5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6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0"/>
                  </a:ext>
                </a:extLst>
              </a:tr>
              <a:tr h="9357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ABC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36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1"/>
                  </a:ext>
                </a:extLst>
              </a:tr>
              <a:tr h="7735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2"/>
                  </a:ext>
                </a:extLst>
              </a:tr>
              <a:tr h="9546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i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&gt;</a:t>
                      </a:r>
                      <a:r>
                        <a:rPr lang="en-US" altLang="zh-CN" sz="3200" i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6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mc="http://schemas.openxmlformats.org/markup-compatibility/2006" xmlns:a14="http://schemas.microsoft.com/office/drawing/2010/main"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10.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466902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551384" y="1239207"/>
                <a:ext cx="11089232" cy="4337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，根据基本不等式可得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+3=4+3=7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故函数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1239207"/>
                <a:ext cx="11089232" cy="4337854"/>
              </a:xfrm>
              <a:prstGeom prst="rect">
                <a:avLst/>
              </a:prstGeom>
              <a:blipFill rotWithShape="0">
                <a:blip r:embed="rId15"/>
                <a:stretch>
                  <a:fillRect l="-10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510106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187699"/>
                <a:ext cx="11089232" cy="48356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为正实数，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 smtClean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87699"/>
                <a:ext cx="11089232" cy="4835619"/>
              </a:xfrm>
              <a:prstGeom prst="rect">
                <a:avLst/>
              </a:prstGeom>
              <a:blipFill rotWithShape="0">
                <a:blip r:embed="rId15"/>
                <a:stretch>
                  <a:fillRect l="-1100" b="-10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390000" y="1064311"/>
                <a:ext cx="11412000" cy="23158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下列条件不能使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成立的为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064311"/>
                <a:ext cx="11412000" cy="2315827"/>
              </a:xfrm>
              <a:prstGeom prst="rect">
                <a:avLst/>
              </a:prstGeom>
              <a:blipFill rotWithShape="0">
                <a:blip r:embed="rId2"/>
                <a:stretch>
                  <a:fillRect l="-1122" b="-34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19"/>
          <p:cNvSpPr txBox="1"/>
          <p:nvPr/>
        </p:nvSpPr>
        <p:spPr>
          <a:xfrm>
            <a:off x="3885592" y="202541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1" name="圆角矩形 3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圆角矩形 34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25" name="矩形 24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 dirty="0">
                  <a:latin typeface="黑体" panose="02010609060101010101" pitchFamily="49" charset="-122"/>
                  <a:ea typeface="黑体" panose="02010609060101010101" pitchFamily="49" charset="-122"/>
                </a:rPr>
                <a:t>基础巩固</a:t>
              </a:r>
              <a:endPara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菱形 6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圆角矩形 22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3628181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根据基本不等式的条件，可知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同号，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则满足条件的是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圆角矩形 26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000" y="893619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的大小关系是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37064" y="154169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0000" y="3639404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|=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当且仅当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|=|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时，等号成立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圆角矩形 39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90000" y="332656"/>
                <a:ext cx="11394632" cy="2374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A.15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B.12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C.8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D.6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32656"/>
                <a:ext cx="11394632" cy="2374496"/>
              </a:xfrm>
              <a:prstGeom prst="rect">
                <a:avLst/>
              </a:prstGeom>
              <a:blipFill rotWithShape="0">
                <a:blip r:embed="rId2"/>
                <a:stretch>
                  <a:fillRect l="-1124" b="-33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19"/>
          <p:cNvSpPr txBox="1"/>
          <p:nvPr/>
        </p:nvSpPr>
        <p:spPr>
          <a:xfrm>
            <a:off x="2975200" y="135172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390000" y="2979636"/>
                <a:ext cx="11412000" cy="30434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由基本不等式可知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12.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979636"/>
                <a:ext cx="11412000" cy="3043462"/>
              </a:xfrm>
              <a:prstGeom prst="rect">
                <a:avLst/>
              </a:prstGeom>
              <a:blipFill rotWithShape="0">
                <a:blip r:embed="rId3"/>
                <a:stretch>
                  <a:fillRect l="-1122" r="-2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圆角矩形 33">
            <a:hlinkClick r:id="rId4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5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9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0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1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2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3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4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5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6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7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8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9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390000" y="226474"/>
                <a:ext cx="11412000" cy="2301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A.4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B.6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C.8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D.10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6474"/>
                <a:ext cx="11412000" cy="2301015"/>
              </a:xfrm>
              <a:prstGeom prst="rect">
                <a:avLst/>
              </a:prstGeom>
              <a:blipFill rotWithShape="0">
                <a:blip r:embed="rId2"/>
                <a:stretch>
                  <a:fillRect l="-1122" b="-31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19"/>
          <p:cNvSpPr txBox="1"/>
          <p:nvPr/>
        </p:nvSpPr>
        <p:spPr>
          <a:xfrm>
            <a:off x="245622" y="180750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390000" y="2979300"/>
                <a:ext cx="11412000" cy="29699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1)×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+4=8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时，等号成立，故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979300"/>
                <a:ext cx="11412000" cy="2969980"/>
              </a:xfrm>
              <a:prstGeom prst="rect">
                <a:avLst/>
              </a:prstGeom>
              <a:blipFill rotWithShape="0">
                <a:blip r:embed="rId3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圆角矩形 24">
            <a:hlinkClick r:id="rId4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5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6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7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8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9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10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1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2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3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4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5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6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9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/>
              <p:cNvSpPr/>
              <p:nvPr/>
            </p:nvSpPr>
            <p:spPr>
              <a:xfrm>
                <a:off x="390000" y="1189877"/>
                <a:ext cx="11412000" cy="2230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5.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2025·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北京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矩形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89877"/>
                <a:ext cx="11412000" cy="2230162"/>
              </a:xfrm>
              <a:prstGeom prst="rect">
                <a:avLst/>
              </a:prstGeom>
              <a:blipFill rotWithShape="0">
                <a:blip r:embed="rId2"/>
                <a:stretch>
                  <a:fillRect l="-1122" b="-13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19"/>
          <p:cNvSpPr txBox="1"/>
          <p:nvPr/>
        </p:nvSpPr>
        <p:spPr>
          <a:xfrm>
            <a:off x="235920" y="264417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390000" y="692696"/>
                <a:ext cx="11412000" cy="4183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此时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=2+4=6&lt;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=8=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=2+4=6&gt;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，由基本不等式可得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692696"/>
                <a:ext cx="11412000" cy="4183133"/>
              </a:xfrm>
              <a:prstGeom prst="rect">
                <a:avLst/>
              </a:prstGeom>
              <a:blipFill rotWithShape="0">
                <a:blip r:embed="rId18"/>
                <a:stretch>
                  <a:fillRect l="-1122" b="-10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圆角矩形 34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88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390000" y="1080408"/>
                <a:ext cx="11412000" cy="23485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取最小值时，实数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的值为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080408"/>
                <a:ext cx="11412000" cy="2348592"/>
              </a:xfrm>
              <a:prstGeom prst="rect">
                <a:avLst/>
              </a:prstGeom>
              <a:blipFill rotWithShape="0">
                <a:blip r:embed="rId2"/>
                <a:stretch>
                  <a:fillRect l="-1122" b="-20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2979320" y="197079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8" name="圆角矩形 3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390000" y="719626"/>
                <a:ext cx="11412000" cy="4077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得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时取最小值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719626"/>
                <a:ext cx="11412000" cy="4077526"/>
              </a:xfrm>
              <a:prstGeom prst="rect">
                <a:avLst/>
              </a:prstGeom>
              <a:blipFill rotWithShape="0">
                <a:blip r:embed="rId18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圆角矩形 3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54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434688" y="754826"/>
                <a:ext cx="11322624" cy="44238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7.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下列不等式的推导过程正确的是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3+2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=-6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3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8" y="754826"/>
                <a:ext cx="11322624" cy="4423840"/>
              </a:xfrm>
              <a:prstGeom prst="rect">
                <a:avLst/>
              </a:prstGeom>
              <a:blipFill rotWithShape="0">
                <a:blip r:embed="rId2"/>
                <a:stretch>
                  <a:fillRect l="-10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圆角矩形 26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281640" y="154764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19"/>
          <p:cNvSpPr txBox="1"/>
          <p:nvPr/>
        </p:nvSpPr>
        <p:spPr>
          <a:xfrm>
            <a:off x="281640" y="254139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281640" y="352882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290672" y="332656"/>
                <a:ext cx="11610656" cy="56416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+2=3+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3+2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=3+2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 spc="-1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时取等号，所以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2800" i="1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spc="-1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3+2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  <m:r>
                      <a:rPr lang="zh-CN" altLang="zh-CN" sz="2800" spc="-1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spc="-1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，因为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&lt;0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 spc="-10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spc="-1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US" altLang="zh-CN" sz="2800" i="1" spc="-1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altLang="zh-CN" sz="2800" spc="-1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)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d>
                          <m:d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zh-CN" sz="2800" i="1" spc="-10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spc="-1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US" altLang="zh-CN" sz="2800" i="1" spc="-1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endParaRPr lang="en-US" altLang="zh-CN" sz="2800" spc="-100" dirty="0" smtClean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72" y="332656"/>
                <a:ext cx="11610656" cy="5641673"/>
              </a:xfrm>
              <a:prstGeom prst="rect">
                <a:avLst/>
              </a:prstGeom>
              <a:blipFill rotWithShape="0">
                <a:blip r:embed="rId18"/>
                <a:stretch>
                  <a:fillRect l="-1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圆角矩形 1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0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385024" y="1089898"/>
                <a:ext cx="11421952" cy="2339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14:m>
                  <m:oMath xmlns:m="http://schemas.openxmlformats.org/officeDocument/2006/math"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对于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14:m>
                  <m:oMath xmlns:m="http://schemas.openxmlformats.org/officeDocument/2006/math"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24" y="1089898"/>
                <a:ext cx="11421952" cy="2339102"/>
              </a:xfrm>
              <a:prstGeom prst="rect">
                <a:avLst/>
              </a:prstGeom>
              <a:blipFill rotWithShape="0">
                <a:blip r:embed="rId18"/>
                <a:stretch>
                  <a:fillRect l="-1067" b="-13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圆角矩形 1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8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446495" y="620688"/>
                <a:ext cx="11299010" cy="95712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时，代数式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取得最小值，则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95" y="620688"/>
                <a:ext cx="11299010" cy="957121"/>
              </a:xfrm>
              <a:prstGeom prst="rect">
                <a:avLst/>
              </a:prstGeom>
              <a:blipFill rotWithShape="0">
                <a:blip r:embed="rId2"/>
                <a:stretch>
                  <a:fillRect l="-10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圆角矩形 24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圆角矩形 54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8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7" name="圆角矩形 56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9512701" y="846782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36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/>
              <p:cNvSpPr/>
              <p:nvPr/>
            </p:nvSpPr>
            <p:spPr>
              <a:xfrm>
                <a:off x="516000" y="1911984"/>
                <a:ext cx="11160000" cy="30557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=36.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矩形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00" y="1911984"/>
                <a:ext cx="11160000" cy="3055708"/>
              </a:xfrm>
              <a:prstGeom prst="rect">
                <a:avLst/>
              </a:prstGeom>
              <a:blipFill rotWithShape="0">
                <a:blip r:embed="rId19"/>
                <a:stretch>
                  <a:fillRect l="-1148" r="-43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90000" y="93729"/>
                <a:ext cx="11412000" cy="10083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的大小关系是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u="sng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93729"/>
                <a:ext cx="11412000" cy="1008353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圆角矩形 24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9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1" name="圆角矩形 40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52384" y="354417"/>
            <a:ext cx="825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&gt;</a:t>
            </a:r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390000" y="1124744"/>
                <a:ext cx="11412000" cy="51955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-2&gt;0.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2)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+2=4.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由于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&lt;2&lt;4.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因此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24744"/>
                <a:ext cx="11412000" cy="5195525"/>
              </a:xfrm>
              <a:prstGeom prst="rect">
                <a:avLst/>
              </a:prstGeom>
              <a:blipFill rotWithShape="0">
                <a:blip r:embed="rId19"/>
                <a:stretch>
                  <a:fillRect l="-1122" b="-9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圆角矩形 23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469639"/>
                <a:ext cx="11250616" cy="11001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，求函数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69639"/>
                <a:ext cx="11250616" cy="1100109"/>
              </a:xfrm>
              <a:prstGeom prst="rect">
                <a:avLst/>
              </a:prstGeom>
              <a:blipFill rotWithShape="0">
                <a:blip r:embed="rId2"/>
                <a:stretch>
                  <a:fillRect l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圆角矩形 19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10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390000" y="2156653"/>
                <a:ext cx="11250616" cy="3330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，根据基本不等式可得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+3=4+3=7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故函数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+3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+4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156653"/>
                <a:ext cx="11250616" cy="3330079"/>
              </a:xfrm>
              <a:prstGeom prst="rect">
                <a:avLst/>
              </a:prstGeom>
              <a:blipFill rotWithShape="0">
                <a:blip r:embed="rId16"/>
                <a:stretch>
                  <a:fillRect l="-11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组合 35"/>
          <p:cNvGrpSpPr/>
          <p:nvPr/>
        </p:nvGrpSpPr>
        <p:grpSpPr>
          <a:xfrm>
            <a:off x="513284" y="1844824"/>
            <a:ext cx="11127332" cy="360099"/>
            <a:chOff x="609716" y="4579755"/>
            <a:chExt cx="11127332" cy="360099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39" name="圆角矩形 38">
            <a:hlinkClick r:id="rId17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8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9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90000" y="692696"/>
                <a:ext cx="11412000" cy="21807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11.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C.4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692696"/>
                <a:ext cx="11412000" cy="2180725"/>
              </a:xfrm>
              <a:prstGeom prst="rect">
                <a:avLst/>
              </a:prstGeom>
              <a:blipFill rotWithShape="0">
                <a:blip r:embed="rId2"/>
                <a:stretch>
                  <a:fillRect l="-1122" b="-36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组合 45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47" name="矩形 4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综合运用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2" name="TextBox 19"/>
          <p:cNvSpPr txBox="1"/>
          <p:nvPr/>
        </p:nvSpPr>
        <p:spPr>
          <a:xfrm>
            <a:off x="2972224" y="214200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矩形 54"/>
              <p:cNvSpPr/>
              <p:nvPr/>
            </p:nvSpPr>
            <p:spPr>
              <a:xfrm>
                <a:off x="461684" y="2980779"/>
                <a:ext cx="11268632" cy="3256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den>
                        </m:f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5" name="矩形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84" y="2980779"/>
                <a:ext cx="11268632" cy="3256533"/>
              </a:xfrm>
              <a:prstGeom prst="rect">
                <a:avLst/>
              </a:prstGeom>
              <a:blipFill rotWithShape="0">
                <a:blip r:embed="rId3"/>
                <a:stretch>
                  <a:fillRect l="-1136" b="-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圆角矩形 30">
            <a:hlinkClick r:id="rId4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5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6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7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圆角矩形 56">
            <a:hlinkClick r:id="rId8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9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0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1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圆角矩形 60">
            <a:hlinkClick r:id="rId12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圆角矩形 61">
            <a:hlinkClick r:id="rId13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圆角矩形 62">
            <a:hlinkClick r:id="rId14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圆角矩形 63">
            <a:hlinkClick r:id="rId15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5" name="圆角矩形 64">
            <a:hlinkClick r:id="rId16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圆角矩形 65">
            <a:hlinkClick r:id="rId17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圆角矩形 66">
            <a:hlinkClick r:id="rId18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圆角矩形 67">
            <a:hlinkClick r:id="rId19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20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404664"/>
                <a:ext cx="11412000" cy="260032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12.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，则下列不等式中成立的是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	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04664"/>
                <a:ext cx="11412000" cy="2600327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4809184" y="1267312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9" name="圆角矩形 2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470692" y="3317982"/>
                <a:ext cx="11250616" cy="26312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Cambria Math" panose="02040503050406030204" pitchFamily="18" charset="0"/>
                  </a:rPr>
                  <a:t>⇒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𝑎𝑏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综上，有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2" y="3317982"/>
                <a:ext cx="11250616" cy="2631298"/>
              </a:xfrm>
              <a:prstGeom prst="rect">
                <a:avLst/>
              </a:prstGeom>
              <a:blipFill rotWithShape="0">
                <a:blip r:embed="rId20"/>
                <a:stretch>
                  <a:fillRect l="-10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1555077"/>
                <a:ext cx="11412000" cy="108183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13.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已知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为正实数，则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555077"/>
                <a:ext cx="11412000" cy="1081835"/>
              </a:xfrm>
              <a:prstGeom prst="rect">
                <a:avLst/>
              </a:prstGeom>
              <a:blipFill rotWithShape="0">
                <a:blip r:embed="rId2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64152" y="1834384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endParaRPr lang="zh-CN" altLang="en-US" sz="2800" dirty="0"/>
          </a:p>
        </p:txBody>
      </p:sp>
      <p:sp>
        <p:nvSpPr>
          <p:cNvPr id="37" name="圆角矩形 36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8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434688" y="305224"/>
                <a:ext cx="11322624" cy="58680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方法一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2+</m:t>
                            </m:r>
                            <m:f>
                              <m:f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den>
                            </m:f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-2=8-2=6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方法二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-2=6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时，等号成立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8" y="305224"/>
                <a:ext cx="11322624" cy="5868017"/>
              </a:xfrm>
              <a:prstGeom prst="rect">
                <a:avLst/>
              </a:prstGeom>
              <a:blipFill rotWithShape="0">
                <a:blip r:embed="rId18"/>
                <a:stretch>
                  <a:fillRect l="-10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圆角矩形 36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0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412000" cy="6568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为正实数，求证：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)(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8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矩形 39"/>
              <p:cNvSpPr/>
              <p:nvPr/>
            </p:nvSpPr>
            <p:spPr>
              <a:xfrm>
                <a:off x="390000" y="1234402"/>
                <a:ext cx="11412000" cy="5051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为正实数，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×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)(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矩形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234402"/>
                <a:ext cx="11412000" cy="5051576"/>
              </a:xfrm>
              <a:prstGeom prst="rect">
                <a:avLst/>
              </a:prstGeom>
              <a:blipFill rotWithShape="0">
                <a:blip r:embed="rId19"/>
                <a:stretch>
                  <a:fillRect l="-1122" b="-25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/>
          <p:cNvGrpSpPr/>
          <p:nvPr/>
        </p:nvGrpSpPr>
        <p:grpSpPr>
          <a:xfrm>
            <a:off x="513284" y="881288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5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829679"/>
                <a:ext cx="11412000" cy="51180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《几何原本》第二卷中的几何代数法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几何方法研究代数问题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成了后世数学家处理问题的重要依据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通过这一原理，很多代数的定理都能够通过图形实现证明，并称之为无字证明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现有如图所示的图形，点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F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在半圆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上，点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在直径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上，且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OF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，则该图形可以完成的无字证明为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baseline="300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29679"/>
                <a:ext cx="11412000" cy="5118068"/>
              </a:xfrm>
              <a:prstGeom prst="rect">
                <a:avLst/>
              </a:prstGeom>
              <a:blipFill rotWithShape="0">
                <a:blip r:embed="rId2"/>
                <a:stretch>
                  <a:fillRect l="-1122" r="-10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37" name="矩形 3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拓广探究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40" name="菱形 3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菱形 4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6" name="TextBox 19"/>
          <p:cNvSpPr txBox="1"/>
          <p:nvPr/>
        </p:nvSpPr>
        <p:spPr>
          <a:xfrm>
            <a:off x="3903880" y="5057106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48" name="圆角矩形 47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2" name="image135.jpeg"/>
          <p:cNvPicPr/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540" y="3717032"/>
            <a:ext cx="2540076" cy="17994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9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矩形 41"/>
              <p:cNvSpPr/>
              <p:nvPr/>
            </p:nvSpPr>
            <p:spPr>
              <a:xfrm>
                <a:off x="443156" y="692696"/>
                <a:ext cx="11269468" cy="4416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1350645" algn="l"/>
                    <a:tab pos="2790825" algn="l"/>
                    <a:tab pos="414083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  <a:endParaRPr lang="en-US" altLang="zh-CN" sz="2800" dirty="0" smtClean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由题图知，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OF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OC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在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Rt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△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OCF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CF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altLang="zh-CN" sz="2800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en-US" altLang="zh-CN" sz="2800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  <m:r>
                                      <a:rPr lang="en-US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800" i="1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en-US" altLang="zh-CN" sz="2800">
                                        <a:effectLst/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CF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OF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≤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zh-CN" altLang="zh-CN" sz="2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i="1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altLang="zh-CN" sz="2800">
                                    <a:effectLst/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56" y="692696"/>
                <a:ext cx="11269468" cy="4416787"/>
              </a:xfrm>
              <a:prstGeom prst="rect">
                <a:avLst/>
              </a:prstGeom>
              <a:blipFill rotWithShape="0">
                <a:blip r:embed="rId18"/>
                <a:stretch>
                  <a:fillRect l="-11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圆角矩形 29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3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980728"/>
                <a:ext cx="11412000" cy="311469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16.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用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max{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}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表示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与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的最大者，记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=max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其中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都是正数，则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的最小值为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B.3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C.8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err="1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D.9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980728"/>
                <a:ext cx="11412000" cy="3114699"/>
              </a:xfrm>
              <a:prstGeom prst="rect">
                <a:avLst/>
              </a:prstGeom>
              <a:blipFill rotWithShape="0">
                <a:blip r:embed="rId2"/>
                <a:stretch>
                  <a:fillRect l="-1122" r="-4220" b="-21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9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2970176" y="2718064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82266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返回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407368" y="553184"/>
                <a:ext cx="11224892" cy="5180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1350645" algn="l"/>
                    <a:tab pos="2790825" algn="l"/>
                    <a:tab pos="414083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=max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  <m:r>
                          <a:rPr lang="zh-CN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，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又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都是正数，所以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spc="-1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 spc="-10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 spc="-1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2800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spc="-1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zh-CN" altLang="zh-CN" sz="2800" spc="-1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spc="-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spc="-10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spc="-1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zh-CN" sz="2800" spc="-1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spc="-1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·</m:t>
                        </m:r>
                        <m:f>
                          <m:fPr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8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，当且仅当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时取等号，即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的最小值为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553184"/>
                <a:ext cx="11224892" cy="5180072"/>
              </a:xfrm>
              <a:prstGeom prst="rect">
                <a:avLst/>
              </a:prstGeom>
              <a:blipFill rotWithShape="0">
                <a:blip r:embed="rId20"/>
                <a:stretch>
                  <a:fillRect l="-1141" r="-41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圆角矩形 29">
            <a:hlinkClick r:id="rId21" action="ppaction://hlinksldjump"/>
          </p:cNvPr>
          <p:cNvSpPr/>
          <p:nvPr/>
        </p:nvSpPr>
        <p:spPr>
          <a:xfrm>
            <a:off x="819354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8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623392" y="3201367"/>
              <a:ext cx="84486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400" b="1" spc="100">
                  <a:solidFill>
                    <a:prstClr val="white"/>
                  </a:solidFill>
                </a:rPr>
                <a:t>THANKS</a:t>
              </a:r>
              <a:endParaRPr lang="zh-CN" altLang="en-US" sz="5400" b="1" spc="100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45788" y="264975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本课结束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heme/theme1.xml><?xml version="1.0" encoding="utf-8"?>
<a:theme xmlns:a="http://schemas.openxmlformats.org/drawingml/2006/main" name="1_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2050</Words>
  <Application>Microsoft Office PowerPoint</Application>
  <PresentationFormat>宽屏</PresentationFormat>
  <Paragraphs>850</Paragraphs>
  <Slides>60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76" baseType="lpstr">
      <vt:lpstr>MiSans Semibold</vt:lpstr>
      <vt:lpstr>NEU-BZ</vt:lpstr>
      <vt:lpstr>仿宋</vt:lpstr>
      <vt:lpstr>黑体</vt:lpstr>
      <vt:lpstr>华文细黑</vt:lpstr>
      <vt:lpstr>楷体</vt:lpstr>
      <vt:lpstr>隶书</vt:lpstr>
      <vt:lpstr>宋体</vt:lpstr>
      <vt:lpstr>微软雅黑</vt:lpstr>
      <vt:lpstr>新宋体</vt:lpstr>
      <vt:lpstr>Arial</vt:lpstr>
      <vt:lpstr>Calibri</vt:lpstr>
      <vt:lpstr>Cambria Math</vt:lpstr>
      <vt:lpstr>Courier New</vt:lpstr>
      <vt:lpstr>Times New Roman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数学课件</dc:title>
  <dc:creator>金榜苑</dc:creator>
  <cp:lastModifiedBy>Administrator</cp:lastModifiedBy>
  <cp:revision>63</cp:revision>
  <dcterms:created xsi:type="dcterms:W3CDTF">2019-11-13T09:14:00Z</dcterms:created>
  <dcterms:modified xsi:type="dcterms:W3CDTF">2026-06-10T07:18:16Z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59CB96D6A5664D74AF7DEEB06ED59371_13</vt:lpwstr>
  </property>
  <property fmtid="{D5CDD505-2E9C-101B-9397-08002B2CF9AE}" pid="3" name="KSOProductBuildVer">
    <vt:lpwstr>2052-12.1.0.25225</vt:lpwstr>
  </property>
</Properties>
</file>